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sldIdLst>
    <p:sldId id="257" r:id="rId2"/>
    <p:sldId id="258" r:id="rId3"/>
    <p:sldId id="259" r:id="rId4"/>
    <p:sldId id="260" r:id="rId5"/>
    <p:sldId id="262" r:id="rId6"/>
    <p:sldId id="261" r:id="rId7"/>
    <p:sldId id="263" r:id="rId8"/>
    <p:sldId id="264" r:id="rId9"/>
    <p:sldId id="265" r:id="rId10"/>
    <p:sldId id="266" r:id="rId11"/>
    <p:sldId id="267" r:id="rId12"/>
    <p:sldId id="268" r:id="rId13"/>
    <p:sldId id="269" r:id="rId14"/>
    <p:sldId id="272" r:id="rId15"/>
    <p:sldId id="271" r:id="rId16"/>
    <p:sldId id="270" r:id="rId17"/>
    <p:sldId id="281" r:id="rId18"/>
    <p:sldId id="274" r:id="rId19"/>
    <p:sldId id="273" r:id="rId20"/>
    <p:sldId id="275" r:id="rId21"/>
    <p:sldId id="276" r:id="rId22"/>
    <p:sldId id="283" r:id="rId23"/>
    <p:sldId id="285" r:id="rId24"/>
    <p:sldId id="278" r:id="rId25"/>
    <p:sldId id="286" r:id="rId26"/>
    <p:sldId id="279" r:id="rId27"/>
    <p:sldId id="287" r:id="rId28"/>
    <p:sldId id="280" r:id="rId29"/>
    <p:sldId id="288" r:id="rId30"/>
    <p:sldId id="282" r:id="rId31"/>
    <p:sldId id="291" r:id="rId32"/>
    <p:sldId id="292" r:id="rId33"/>
    <p:sldId id="289" r:id="rId34"/>
    <p:sldId id="293" r:id="rId35"/>
    <p:sldId id="295" r:id="rId36"/>
    <p:sldId id="294" r:id="rId37"/>
    <p:sldId id="296" r:id="rId38"/>
    <p:sldId id="297" r:id="rId39"/>
    <p:sldId id="298" r:id="rId40"/>
    <p:sldId id="299" r:id="rId41"/>
    <p:sldId id="300" r:id="rId42"/>
    <p:sldId id="30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hdi chaibat" initials="mc" lastIdx="2" clrIdx="0">
    <p:extLst>
      <p:ext uri="{19B8F6BF-5375-455C-9EA6-DF929625EA0E}">
        <p15:presenceInfo xmlns:p15="http://schemas.microsoft.com/office/powerpoint/2012/main" userId="28528d11fe7799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FC67"/>
    <a:srgbClr val="66ADBB"/>
    <a:srgbClr val="4F8C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31" autoAdjust="0"/>
  </p:normalViewPr>
  <p:slideViewPr>
    <p:cSldViewPr snapToGrid="0">
      <p:cViewPr varScale="1">
        <p:scale>
          <a:sx n="120" d="100"/>
          <a:sy n="120" d="100"/>
        </p:scale>
        <p:origin x="174"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fr-FR"/>
              <a:t>Modifiez le style du titre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5589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1097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4205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114624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fr-FR"/>
              <a:t>Modifiez le style du titre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382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27527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1729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6230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2361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0455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fr-FR"/>
              <a:t>Modifiez le style du titre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8872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6323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6076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8666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7979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1214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5/11/2023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6671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5/11/2023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661698"/>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mailto:chaibat-mehdi@outlook.com" TargetMode="External"/><Relationship Id="rId2" Type="http://schemas.openxmlformats.org/officeDocument/2006/relationships/hyperlink" Target="http://www.linkedin.com/in/chaibat-mehdi-data-analyst" TargetMode="External"/><Relationship Id="rId1" Type="http://schemas.openxmlformats.org/officeDocument/2006/relationships/slideLayout" Target="../slideLayouts/slideLayout2.xml"/><Relationship Id="rId4" Type="http://schemas.openxmlformats.org/officeDocument/2006/relationships/hyperlink" Target="https://c-mehdi.netlify.ap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lipse 10">
            <a:extLst>
              <a:ext uri="{FF2B5EF4-FFF2-40B4-BE49-F238E27FC236}">
                <a16:creationId xmlns:a16="http://schemas.microsoft.com/office/drawing/2014/main" id="{97281280-6498-C731-B0E8-EE0F1A1D055E}"/>
              </a:ext>
            </a:extLst>
          </p:cNvPr>
          <p:cNvSpPr/>
          <p:nvPr/>
        </p:nvSpPr>
        <p:spPr>
          <a:xfrm>
            <a:off x="4069433" y="1936465"/>
            <a:ext cx="4055165" cy="3960000"/>
          </a:xfrm>
          <a:prstGeom prst="ellipse">
            <a:avLst/>
          </a:prstGeom>
          <a:solidFill>
            <a:srgbClr val="66ADBB"/>
          </a:solidFill>
          <a:ln>
            <a:solidFill>
              <a:srgbClr val="FFFF0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D0FA190D-A89E-F8BD-D837-EAE8F77FEE77}"/>
              </a:ext>
            </a:extLst>
          </p:cNvPr>
          <p:cNvPicPr>
            <a:picLocks noChangeAspect="1"/>
          </p:cNvPicPr>
          <p:nvPr/>
        </p:nvPicPr>
        <p:blipFill>
          <a:blip r:embed="rId2"/>
          <a:stretch>
            <a:fillRect/>
          </a:stretch>
        </p:blipFill>
        <p:spPr>
          <a:xfrm>
            <a:off x="3867975" y="2012308"/>
            <a:ext cx="4456049" cy="3960000"/>
          </a:xfrm>
          <a:prstGeom prst="rect">
            <a:avLst/>
          </a:prstGeom>
        </p:spPr>
      </p:pic>
      <p:sp>
        <p:nvSpPr>
          <p:cNvPr id="10" name="Titre 1">
            <a:extLst>
              <a:ext uri="{FF2B5EF4-FFF2-40B4-BE49-F238E27FC236}">
                <a16:creationId xmlns:a16="http://schemas.microsoft.com/office/drawing/2014/main" id="{385A916D-FA45-29A4-0073-6D7CCC80190C}"/>
              </a:ext>
            </a:extLst>
          </p:cNvPr>
          <p:cNvSpPr txBox="1">
            <a:spLocks/>
          </p:cNvSpPr>
          <p:nvPr/>
        </p:nvSpPr>
        <p:spPr>
          <a:xfrm>
            <a:off x="2095500" y="156290"/>
            <a:ext cx="8001000" cy="1765189"/>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000" kern="1800" dirty="0">
                <a:ln w="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Google Data Analytics Professional Certificate Capstone Project:</a:t>
            </a:r>
            <a:br>
              <a:rPr lang="en-US" sz="4000" kern="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Times New Roman" panose="02020603050405020304" pitchFamily="18" charset="0"/>
              </a:rPr>
            </a:br>
            <a:r>
              <a:rPr lang="fr-FR"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Open Sans" panose="020B0606030504020204" pitchFamily="34" charset="0"/>
              </a:rPr>
              <a:t>Cyclistic bike-Share</a:t>
            </a:r>
            <a:endParaRPr lang="fr-FR" dirty="0"/>
          </a:p>
        </p:txBody>
      </p:sp>
      <p:sp>
        <p:nvSpPr>
          <p:cNvPr id="12" name="ZoneTexte 11">
            <a:extLst>
              <a:ext uri="{FF2B5EF4-FFF2-40B4-BE49-F238E27FC236}">
                <a16:creationId xmlns:a16="http://schemas.microsoft.com/office/drawing/2014/main" id="{F15E7C1D-F501-9AEB-3434-651F3E3D2FC6}"/>
              </a:ext>
            </a:extLst>
          </p:cNvPr>
          <p:cNvSpPr txBox="1"/>
          <p:nvPr/>
        </p:nvSpPr>
        <p:spPr>
          <a:xfrm>
            <a:off x="4807888" y="6002279"/>
            <a:ext cx="2576223" cy="646331"/>
          </a:xfrm>
          <a:prstGeom prst="rect">
            <a:avLst/>
          </a:prstGeom>
          <a:noFill/>
        </p:spPr>
        <p:txBody>
          <a:bodyPr wrap="square" rtlCol="0">
            <a:spAutoFit/>
          </a:bodyPr>
          <a:lstStyle/>
          <a:p>
            <a:pPr algn="ctr"/>
            <a:r>
              <a:rPr lang="fr-FR" dirty="0"/>
              <a:t>Chaibat Mehdi</a:t>
            </a:r>
          </a:p>
          <a:p>
            <a:pPr algn="ctr"/>
            <a:r>
              <a:rPr lang="fr-FR" dirty="0"/>
              <a:t>10/08/2022</a:t>
            </a:r>
          </a:p>
        </p:txBody>
      </p:sp>
    </p:spTree>
    <p:extLst>
      <p:ext uri="{BB962C8B-B14F-4D97-AF65-F5344CB8AC3E}">
        <p14:creationId xmlns:p14="http://schemas.microsoft.com/office/powerpoint/2010/main" val="1998518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216477"/>
            <a:ext cx="10988702" cy="6188529"/>
          </a:xfrm>
        </p:spPr>
        <p:txBody>
          <a:bodyPr>
            <a:noAutofit/>
          </a:bodyPr>
          <a:lstStyle/>
          <a:p>
            <a:r>
              <a:rPr lang="en-US" sz="1600" cap="none" dirty="0"/>
              <a:t>This is the phase where the data is cleaned and transformed to be ready for analysis.</a:t>
            </a:r>
            <a:br>
              <a:rPr lang="en-US" sz="1600" u="sng" cap="none" dirty="0">
                <a:solidFill>
                  <a:srgbClr val="F2FC67"/>
                </a:solidFill>
              </a:rPr>
            </a:br>
            <a:br>
              <a:rPr lang="en-US" sz="1600" u="sng" cap="none" dirty="0">
                <a:solidFill>
                  <a:srgbClr val="F2FC67"/>
                </a:solidFill>
              </a:rPr>
            </a:br>
            <a:r>
              <a:rPr lang="en-US" sz="1600" u="sng" cap="none" dirty="0">
                <a:solidFill>
                  <a:srgbClr val="F2FC67"/>
                </a:solidFill>
              </a:rPr>
              <a:t>Preparing the data:</a:t>
            </a:r>
            <a:br>
              <a:rPr lang="en-US" sz="1600" u="sng" cap="none" dirty="0">
                <a:solidFill>
                  <a:srgbClr val="F2FC67"/>
                </a:solidFill>
              </a:rPr>
            </a:br>
            <a:br>
              <a:rPr lang="en-US" sz="1600" u="sng" cap="none" dirty="0">
                <a:solidFill>
                  <a:srgbClr val="F2FC67"/>
                </a:solidFill>
              </a:rPr>
            </a:br>
            <a:r>
              <a:rPr lang="en-US" sz="1600" cap="none" dirty="0">
                <a:solidFill>
                  <a:srgbClr val="F2FC67"/>
                </a:solidFill>
              </a:rPr>
              <a:t>1) </a:t>
            </a:r>
            <a:r>
              <a:rPr lang="en-US" sz="1600" u="sng" cap="none" dirty="0">
                <a:solidFill>
                  <a:srgbClr val="F2FC67"/>
                </a:solidFill>
              </a:rPr>
              <a:t>checking data:</a:t>
            </a:r>
            <a:br>
              <a:rPr lang="en-US" sz="1500" cap="none" dirty="0"/>
            </a:br>
            <a:r>
              <a:rPr lang="en-US" sz="1500" cap="none" dirty="0"/>
              <a:t>- Combined the 12 files into one power bi file(in power query).</a:t>
            </a:r>
            <a:br>
              <a:rPr lang="en-US" sz="1500" cap="none" dirty="0"/>
            </a:br>
            <a:r>
              <a:rPr lang="en-US" sz="1500" cap="none" dirty="0"/>
              <a:t>- Then </a:t>
            </a:r>
            <a:r>
              <a:rPr lang="en-US" sz="1500" cap="none" dirty="0" err="1"/>
              <a:t>i</a:t>
            </a:r>
            <a:r>
              <a:rPr lang="en-US" sz="1500" cap="none" dirty="0"/>
              <a:t> try to find if my data have empty row or error by using function (column quality).</a:t>
            </a:r>
            <a:br>
              <a:rPr lang="en-US" sz="1500" cap="none" dirty="0"/>
            </a:br>
            <a:r>
              <a:rPr lang="en-US" sz="1500" cap="none" dirty="0"/>
              <a:t>- I find that the column end_station_name and end_station_id have 1% of empty row and no error.</a:t>
            </a:r>
            <a:br>
              <a:rPr lang="en-US" sz="1500" cap="none" dirty="0"/>
            </a:br>
            <a:br>
              <a:rPr lang="en-US" sz="1500" cap="none" dirty="0"/>
            </a:br>
            <a:br>
              <a:rPr lang="en-US" sz="1500" cap="none" dirty="0"/>
            </a:br>
            <a:br>
              <a:rPr lang="en-US" sz="1500" cap="none" dirty="0"/>
            </a:br>
            <a:br>
              <a:rPr lang="en-US" sz="1500" cap="none" dirty="0"/>
            </a:br>
            <a:br>
              <a:rPr lang="en-US" sz="1500" cap="none" dirty="0"/>
            </a:br>
            <a:r>
              <a:rPr lang="en-US" sz="1500" cap="none" dirty="0"/>
              <a:t>- Then </a:t>
            </a:r>
            <a:r>
              <a:rPr lang="en-US" sz="1500" cap="none" dirty="0" err="1"/>
              <a:t>i</a:t>
            </a:r>
            <a:r>
              <a:rPr lang="en-US" sz="1500" cap="none" dirty="0"/>
              <a:t> remove all empty row.</a:t>
            </a:r>
            <a:br>
              <a:rPr lang="en-US" sz="1500" cap="none" dirty="0"/>
            </a:br>
            <a:r>
              <a:rPr lang="en-US" sz="1500" cap="none" dirty="0"/>
              <a:t>- I check if columns have incorrect orthography.</a:t>
            </a:r>
            <a:br>
              <a:rPr lang="en-US" sz="1500" cap="none" dirty="0"/>
            </a:br>
            <a:r>
              <a:rPr lang="en-US" sz="1500" cap="none" dirty="0"/>
              <a:t>- I check individual columns for the assigned data type.</a:t>
            </a:r>
            <a:br>
              <a:rPr lang="en-US" sz="1500" cap="none" dirty="0"/>
            </a:br>
            <a:br>
              <a:rPr lang="en-US" sz="1600" cap="none" dirty="0"/>
            </a:br>
            <a:br>
              <a:rPr lang="en-US" sz="1600" cap="none" dirty="0"/>
            </a:br>
            <a:br>
              <a:rPr lang="en-US" sz="1100" cap="none" dirty="0"/>
            </a:b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186841" y="224625"/>
            <a:ext cx="5818316" cy="1071438"/>
          </a:xfrm>
        </p:spPr>
        <p:txBody>
          <a:bodyPr>
            <a:normAutofit/>
          </a:bodyPr>
          <a:lstStyle/>
          <a:p>
            <a:pPr algn="ctr"/>
            <a:r>
              <a:rPr lang="en-US" sz="4400" dirty="0">
                <a:solidFill>
                  <a:srgbClr val="F2FC67"/>
                </a:solidFill>
              </a:rPr>
              <a:t>Process: </a:t>
            </a:r>
          </a:p>
        </p:txBody>
      </p:sp>
      <p:pic>
        <p:nvPicPr>
          <p:cNvPr id="3" name="Image 2">
            <a:extLst>
              <a:ext uri="{FF2B5EF4-FFF2-40B4-BE49-F238E27FC236}">
                <a16:creationId xmlns:a16="http://schemas.microsoft.com/office/drawing/2014/main" id="{1190C91E-87E2-6828-04E0-06AC1499E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9975" y="4159321"/>
            <a:ext cx="3242517" cy="732211"/>
          </a:xfrm>
          <a:prstGeom prst="rect">
            <a:avLst/>
          </a:prstGeom>
        </p:spPr>
      </p:pic>
    </p:spTree>
    <p:extLst>
      <p:ext uri="{BB962C8B-B14F-4D97-AF65-F5344CB8AC3E}">
        <p14:creationId xmlns:p14="http://schemas.microsoft.com/office/powerpoint/2010/main" val="176128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br>
              <a:rPr lang="en-US" sz="1600" cap="none" dirty="0"/>
            </a:br>
            <a:r>
              <a:rPr lang="en-US" sz="1600" cap="none" dirty="0">
                <a:solidFill>
                  <a:srgbClr val="F2FC67"/>
                </a:solidFill>
              </a:rPr>
              <a:t>2) </a:t>
            </a:r>
            <a:r>
              <a:rPr lang="en-US" sz="1600" u="sng" cap="none" dirty="0">
                <a:solidFill>
                  <a:srgbClr val="F2FC67"/>
                </a:solidFill>
              </a:rPr>
              <a:t>creating, adding data:</a:t>
            </a:r>
            <a:br>
              <a:rPr lang="en-US" sz="1600" cap="none" dirty="0"/>
            </a:br>
            <a:r>
              <a:rPr lang="en-US" sz="1600" cap="none" dirty="0"/>
              <a:t>- Create a column named “ride_length” (select: ended_at - started_at) go (function: add columns/time/subtract).</a:t>
            </a:r>
            <a:br>
              <a:rPr lang="en-US" sz="1600" cap="none" dirty="0"/>
            </a:br>
            <a:r>
              <a:rPr lang="en-US" sz="1600" cap="none" dirty="0"/>
              <a:t>       • which calculates the time period length of each ride, and I do (function: transform/duration/total min) to transform time into min.</a:t>
            </a:r>
            <a:br>
              <a:rPr lang="en-US" sz="1600" cap="none" dirty="0"/>
            </a:br>
            <a:r>
              <a:rPr lang="en-US" sz="1600" cap="none" dirty="0"/>
              <a:t>       • After inspecting the columns, </a:t>
            </a:r>
            <a:r>
              <a:rPr lang="en-US" sz="1600" cap="none" dirty="0" err="1"/>
              <a:t>i</a:t>
            </a:r>
            <a:r>
              <a:rPr lang="en-US" sz="1600" cap="none" dirty="0"/>
              <a:t> find that it has negative value.</a:t>
            </a:r>
            <a:br>
              <a:rPr lang="en-US" sz="1600" cap="none" dirty="0"/>
            </a:br>
            <a:r>
              <a:rPr lang="en-US" sz="1600" cap="none" dirty="0"/>
              <a:t>       • I delete all negative value (after investigate what cause is) and filter the columns, greater or equal to 00:01:00.</a:t>
            </a:r>
            <a:br>
              <a:rPr lang="en-US" sz="1600" cap="none" dirty="0"/>
            </a:br>
            <a:r>
              <a:rPr lang="en-US" sz="1600" cap="none" dirty="0"/>
              <a:t>- I Create another column named “Day_of_week” to calculate the day of the week (</a:t>
            </a:r>
            <a:r>
              <a:rPr lang="en-US" sz="1600" cap="none" dirty="0" err="1"/>
              <a:t>i</a:t>
            </a:r>
            <a:r>
              <a:rPr lang="en-US" sz="1600" cap="none" dirty="0"/>
              <a:t> add +1, cause by default it starts at 0 to 6).</a:t>
            </a:r>
            <a:br>
              <a:rPr lang="en-US" sz="1600" cap="none" dirty="0"/>
            </a:br>
            <a:r>
              <a:rPr lang="en-US" sz="1600" cap="none" dirty="0"/>
              <a:t>- I add 3 columns for further analysis (months/start_time/4season).</a:t>
            </a:r>
            <a:br>
              <a:rPr lang="en-US" sz="1600" cap="none" dirty="0"/>
            </a:br>
            <a:r>
              <a:rPr lang="en-US" sz="1600" cap="none" dirty="0"/>
              <a:t>I close power query to start analyses and visualization step.</a:t>
            </a: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186841" y="224625"/>
            <a:ext cx="5818316" cy="1071438"/>
          </a:xfrm>
        </p:spPr>
        <p:txBody>
          <a:bodyPr>
            <a:normAutofit/>
          </a:bodyPr>
          <a:lstStyle/>
          <a:p>
            <a:pPr algn="ctr"/>
            <a:r>
              <a:rPr lang="en-US" sz="4400" dirty="0">
                <a:solidFill>
                  <a:srgbClr val="F2FC67"/>
                </a:solidFill>
              </a:rPr>
              <a:t>Process: </a:t>
            </a:r>
          </a:p>
        </p:txBody>
      </p:sp>
    </p:spTree>
    <p:extLst>
      <p:ext uri="{BB962C8B-B14F-4D97-AF65-F5344CB8AC3E}">
        <p14:creationId xmlns:p14="http://schemas.microsoft.com/office/powerpoint/2010/main" val="757625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478943"/>
            <a:ext cx="10988702" cy="4675366"/>
          </a:xfrm>
        </p:spPr>
        <p:txBody>
          <a:bodyPr>
            <a:noAutofit/>
          </a:bodyPr>
          <a:lstStyle/>
          <a:p>
            <a:r>
              <a:rPr lang="en-US" sz="1600" cap="none" dirty="0"/>
              <a:t> at this phase I need to draw some conclusions based on the reliable facts and share my findings after getting different views.</a:t>
            </a:r>
            <a:br>
              <a:rPr lang="en-US" sz="1600" cap="none" dirty="0"/>
            </a:br>
            <a:br>
              <a:rPr lang="en-US" sz="1600" cap="none" dirty="0"/>
            </a:br>
            <a:r>
              <a:rPr lang="en-US" sz="1600" cap="none" dirty="0">
                <a:solidFill>
                  <a:srgbClr val="F2FC67"/>
                </a:solidFill>
              </a:rPr>
              <a:t>1) </a:t>
            </a:r>
            <a:r>
              <a:rPr lang="en-US" sz="1600" u="sng" cap="none" dirty="0">
                <a:solidFill>
                  <a:srgbClr val="F2FC67"/>
                </a:solidFill>
              </a:rPr>
              <a:t>Some primer Statistical Calculating:</a:t>
            </a:r>
            <a:br>
              <a:rPr lang="en-US" sz="1600" u="sng" cap="none" dirty="0">
                <a:solidFill>
                  <a:srgbClr val="F2FC67"/>
                </a:solidFill>
              </a:rPr>
            </a:br>
            <a:r>
              <a:rPr lang="en-US" sz="1600" cap="none" dirty="0"/>
              <a:t>- Calculation of the mean, median, maximum value and Total value of the Ride_length columns in min.</a:t>
            </a:r>
            <a:br>
              <a:rPr lang="en-US" sz="1600" cap="none" dirty="0"/>
            </a:br>
            <a:r>
              <a:rPr lang="en-US" sz="1600" cap="none" dirty="0"/>
              <a:t>- Calculation of the mode of Day_of_week</a:t>
            </a:r>
            <a:br>
              <a:rPr lang="en-US" sz="1600" cap="none" dirty="0"/>
            </a:br>
            <a:r>
              <a:rPr lang="en-US" sz="1600" cap="none" dirty="0">
                <a:solidFill>
                  <a:schemeClr val="bg1"/>
                </a:solidFill>
              </a:rPr>
              <a:t>- Dax Code </a:t>
            </a:r>
            <a:r>
              <a:rPr lang="en-US" sz="1600" cap="none" dirty="0" err="1">
                <a:solidFill>
                  <a:schemeClr val="bg1"/>
                </a:solidFill>
              </a:rPr>
              <a:t>i</a:t>
            </a:r>
            <a:r>
              <a:rPr lang="en-US" sz="1600" cap="none" dirty="0">
                <a:solidFill>
                  <a:schemeClr val="bg1"/>
                </a:solidFill>
              </a:rPr>
              <a:t> use for mode calculation :</a:t>
            </a:r>
            <a:br>
              <a:rPr lang="en-US" sz="1600" cap="none" dirty="0">
                <a:solidFill>
                  <a:schemeClr val="bg1"/>
                </a:solidFill>
              </a:rPr>
            </a:br>
            <a:r>
              <a:rPr lang="en-US" sz="1600" cap="none" dirty="0">
                <a:solidFill>
                  <a:schemeClr val="bg1">
                    <a:lumMod val="85000"/>
                    <a:lumOff val="15000"/>
                  </a:schemeClr>
                </a:solidFill>
              </a:rPr>
              <a:t>   </a:t>
            </a:r>
            <a:r>
              <a:rPr lang="en-US" sz="1200" b="1" cap="none" dirty="0">
                <a:solidFill>
                  <a:schemeClr val="bg1">
                    <a:lumMod val="85000"/>
                    <a:lumOff val="15000"/>
                  </a:schemeClr>
                </a:solidFill>
              </a:rPr>
              <a:t>(power bi don’t have how to calculate</a:t>
            </a:r>
            <a:br>
              <a:rPr lang="en-US" sz="1200" b="1" cap="none" dirty="0">
                <a:solidFill>
                  <a:schemeClr val="bg1">
                    <a:lumMod val="85000"/>
                    <a:lumOff val="15000"/>
                  </a:schemeClr>
                </a:solidFill>
              </a:rPr>
            </a:br>
            <a:r>
              <a:rPr lang="en-US" sz="1200" b="1" cap="none" dirty="0">
                <a:solidFill>
                  <a:schemeClr val="bg1">
                    <a:lumMod val="85000"/>
                    <a:lumOff val="15000"/>
                  </a:schemeClr>
                </a:solidFill>
              </a:rPr>
              <a:t>     mode integrate like mean or median)</a:t>
            </a:r>
            <a:br>
              <a:rPr lang="en-US" sz="1200" b="1" cap="none" dirty="0">
                <a:solidFill>
                  <a:schemeClr val="bg1">
                    <a:lumMod val="85000"/>
                    <a:lumOff val="15000"/>
                  </a:schemeClr>
                </a:solidFill>
              </a:rPr>
            </a:br>
            <a:br>
              <a:rPr lang="en-US" sz="1200" b="1" cap="none" dirty="0">
                <a:solidFill>
                  <a:schemeClr val="bg1">
                    <a:lumMod val="85000"/>
                    <a:lumOff val="15000"/>
                  </a:schemeClr>
                </a:solidFill>
              </a:rPr>
            </a:br>
            <a:br>
              <a:rPr lang="en-US" sz="1200" b="1" cap="none" dirty="0">
                <a:solidFill>
                  <a:schemeClr val="bg1">
                    <a:lumMod val="85000"/>
                    <a:lumOff val="15000"/>
                  </a:schemeClr>
                </a:solidFill>
              </a:rPr>
            </a:br>
            <a:br>
              <a:rPr lang="en-US" sz="1200" b="1" cap="none" dirty="0">
                <a:solidFill>
                  <a:schemeClr val="bg1">
                    <a:lumMod val="85000"/>
                    <a:lumOff val="15000"/>
                  </a:schemeClr>
                </a:solidFill>
              </a:rPr>
            </a:br>
            <a:br>
              <a:rPr lang="en-US" sz="1200" b="1" cap="none" dirty="0">
                <a:solidFill>
                  <a:schemeClr val="bg1">
                    <a:lumMod val="85000"/>
                    <a:lumOff val="15000"/>
                  </a:schemeClr>
                </a:solidFill>
              </a:rPr>
            </a:br>
            <a:br>
              <a:rPr lang="en-US" sz="1200" b="1" cap="none" dirty="0">
                <a:solidFill>
                  <a:schemeClr val="bg1">
                    <a:lumMod val="85000"/>
                    <a:lumOff val="15000"/>
                  </a:schemeClr>
                </a:solidFill>
              </a:rPr>
            </a:br>
            <a:br>
              <a:rPr lang="en-US" sz="1200" b="1" cap="none" dirty="0">
                <a:solidFill>
                  <a:schemeClr val="bg1">
                    <a:lumMod val="85000"/>
                    <a:lumOff val="15000"/>
                  </a:schemeClr>
                </a:solidFill>
              </a:rPr>
            </a:br>
            <a:br>
              <a:rPr lang="en-US" sz="1200" b="1" cap="none" dirty="0">
                <a:solidFill>
                  <a:schemeClr val="bg1">
                    <a:lumMod val="85000"/>
                    <a:lumOff val="15000"/>
                  </a:schemeClr>
                </a:solidFill>
              </a:rPr>
            </a:br>
            <a:br>
              <a:rPr lang="en-US" sz="1200" b="1" cap="none" dirty="0">
                <a:solidFill>
                  <a:schemeClr val="bg1">
                    <a:lumMod val="85000"/>
                    <a:lumOff val="15000"/>
                  </a:schemeClr>
                </a:solidFill>
              </a:rPr>
            </a:br>
            <a:br>
              <a:rPr lang="en-US" sz="1200" b="1" cap="none" dirty="0">
                <a:solidFill>
                  <a:schemeClr val="bg1">
                    <a:lumMod val="85000"/>
                    <a:lumOff val="15000"/>
                  </a:schemeClr>
                </a:solidFill>
              </a:rPr>
            </a:br>
            <a:br>
              <a:rPr lang="en-US" sz="1200" b="1" cap="none" dirty="0">
                <a:solidFill>
                  <a:schemeClr val="bg1">
                    <a:lumMod val="85000"/>
                    <a:lumOff val="15000"/>
                  </a:schemeClr>
                </a:solidFill>
              </a:rPr>
            </a:br>
            <a:br>
              <a:rPr lang="en-US" sz="1200" b="1" cap="none" dirty="0">
                <a:solidFill>
                  <a:schemeClr val="bg1">
                    <a:lumMod val="85000"/>
                    <a:lumOff val="15000"/>
                  </a:schemeClr>
                </a:solidFill>
              </a:rPr>
            </a:br>
            <a:r>
              <a:rPr lang="en-US" sz="1600" cap="none" dirty="0"/>
              <a:t>- I made some calculation for the others columns to have better understanding of my data.</a:t>
            </a:r>
            <a:br>
              <a:rPr lang="en-US" sz="1200" b="1" cap="none" dirty="0">
                <a:solidFill>
                  <a:schemeClr val="bg1">
                    <a:lumMod val="85000"/>
                    <a:lumOff val="15000"/>
                  </a:schemeClr>
                </a:solidFill>
              </a:rPr>
            </a:br>
            <a:endParaRPr lang="fr-FR" sz="1100" b="1" cap="none" dirty="0">
              <a:solidFill>
                <a:schemeClr val="bg1">
                  <a:lumMod val="85000"/>
                  <a:lumOff val="15000"/>
                </a:schemeClr>
              </a:solidFill>
            </a:endParaRPr>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186841" y="224625"/>
            <a:ext cx="5818316" cy="1071438"/>
          </a:xfrm>
        </p:spPr>
        <p:txBody>
          <a:bodyPr>
            <a:normAutofit/>
          </a:bodyPr>
          <a:lstStyle/>
          <a:p>
            <a:pPr algn="ctr"/>
            <a:r>
              <a:rPr lang="en-US" sz="4400" dirty="0">
                <a:solidFill>
                  <a:srgbClr val="F2FC67"/>
                </a:solidFill>
              </a:rPr>
              <a:t>Analyze and share: </a:t>
            </a:r>
          </a:p>
        </p:txBody>
      </p:sp>
      <p:pic>
        <p:nvPicPr>
          <p:cNvPr id="4" name="Image 3">
            <a:extLst>
              <a:ext uri="{FF2B5EF4-FFF2-40B4-BE49-F238E27FC236}">
                <a16:creationId xmlns:a16="http://schemas.microsoft.com/office/drawing/2014/main" id="{3439FCC4-41A0-8D63-38A1-6A30C229E837}"/>
              </a:ext>
            </a:extLst>
          </p:cNvPr>
          <p:cNvPicPr>
            <a:picLocks noChangeAspect="1"/>
          </p:cNvPicPr>
          <p:nvPr/>
        </p:nvPicPr>
        <p:blipFill>
          <a:blip r:embed="rId2"/>
          <a:stretch>
            <a:fillRect/>
          </a:stretch>
        </p:blipFill>
        <p:spPr>
          <a:xfrm>
            <a:off x="4738752" y="2995893"/>
            <a:ext cx="4764862" cy="2124748"/>
          </a:xfrm>
          <a:prstGeom prst="rect">
            <a:avLst/>
          </a:prstGeom>
        </p:spPr>
      </p:pic>
    </p:spTree>
    <p:extLst>
      <p:ext uri="{BB962C8B-B14F-4D97-AF65-F5344CB8AC3E}">
        <p14:creationId xmlns:p14="http://schemas.microsoft.com/office/powerpoint/2010/main" val="2024813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a:extLst>
              <a:ext uri="{FF2B5EF4-FFF2-40B4-BE49-F238E27FC236}">
                <a16:creationId xmlns:a16="http://schemas.microsoft.com/office/drawing/2014/main" id="{E7DD73E3-2364-4AC0-FB8A-9985B3E48819}"/>
              </a:ext>
            </a:extLst>
          </p:cNvPr>
          <p:cNvSpPr>
            <a:spLocks noGrp="1"/>
          </p:cNvSpPr>
          <p:nvPr>
            <p:ph idx="1"/>
          </p:nvPr>
        </p:nvSpPr>
        <p:spPr>
          <a:xfrm>
            <a:off x="3186841" y="224625"/>
            <a:ext cx="5818316" cy="1071438"/>
          </a:xfrm>
        </p:spPr>
        <p:txBody>
          <a:bodyPr>
            <a:normAutofit/>
          </a:bodyPr>
          <a:lstStyle/>
          <a:p>
            <a:pPr algn="ctr"/>
            <a:r>
              <a:rPr lang="en-US" sz="4400" dirty="0">
                <a:solidFill>
                  <a:srgbClr val="F2FC67"/>
                </a:solidFill>
              </a:rPr>
              <a:t>Analyze and share: </a:t>
            </a:r>
          </a:p>
        </p:txBody>
      </p:sp>
      <p:sp>
        <p:nvSpPr>
          <p:cNvPr id="14" name="Titre 1">
            <a:extLst>
              <a:ext uri="{FF2B5EF4-FFF2-40B4-BE49-F238E27FC236}">
                <a16:creationId xmlns:a16="http://schemas.microsoft.com/office/drawing/2014/main" id="{7ABC1BF3-CC6B-D1EC-AB43-326E01753743}"/>
              </a:ext>
            </a:extLst>
          </p:cNvPr>
          <p:cNvSpPr>
            <a:spLocks noGrp="1"/>
          </p:cNvSpPr>
          <p:nvPr>
            <p:ph type="title"/>
          </p:nvPr>
        </p:nvSpPr>
        <p:spPr>
          <a:xfrm>
            <a:off x="601648" y="1137037"/>
            <a:ext cx="10988702" cy="4699221"/>
          </a:xfrm>
        </p:spPr>
        <p:txBody>
          <a:bodyPr>
            <a:noAutofit/>
          </a:bodyPr>
          <a:lstStyle/>
          <a:p>
            <a:r>
              <a:rPr lang="en-US" sz="1600" cap="none" dirty="0">
                <a:solidFill>
                  <a:srgbClr val="F2FC67"/>
                </a:solidFill>
              </a:rPr>
              <a:t>2) </a:t>
            </a:r>
            <a:r>
              <a:rPr lang="en-US" sz="1600" u="sng" cap="none" dirty="0">
                <a:solidFill>
                  <a:srgbClr val="F2FC67"/>
                </a:solidFill>
              </a:rPr>
              <a:t>Analysis:</a:t>
            </a:r>
            <a:r>
              <a:rPr lang="en-US" sz="1600" cap="none" dirty="0"/>
              <a:t> </a:t>
            </a:r>
            <a:br>
              <a:rPr lang="en-US" sz="1600" cap="none" dirty="0"/>
            </a:br>
            <a:r>
              <a:rPr lang="en-US" sz="1600" cap="none" dirty="0"/>
              <a:t>    </a:t>
            </a:r>
            <a:r>
              <a:rPr lang="en-US" sz="1600" cap="none" dirty="0">
                <a:solidFill>
                  <a:srgbClr val="F2FC67"/>
                </a:solidFill>
              </a:rPr>
              <a:t>2.1) </a:t>
            </a:r>
            <a:r>
              <a:rPr lang="en-US" sz="1600" u="sng" cap="none" dirty="0">
                <a:solidFill>
                  <a:srgbClr val="F2FC67"/>
                </a:solidFill>
              </a:rPr>
              <a:t>creating of graphic to visualize my data :</a:t>
            </a:r>
            <a:br>
              <a:rPr lang="en-US" sz="1600" cap="none" dirty="0"/>
            </a:br>
            <a:r>
              <a:rPr lang="en-US" sz="1600" cap="none" dirty="0"/>
              <a:t>- I use 2 Area Charts to have good idea of the average ride time for the 3 bike by each days and months for member vs casual users. </a:t>
            </a: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endParaRPr lang="fr-FR" sz="1100" cap="none" dirty="0"/>
          </a:p>
        </p:txBody>
      </p:sp>
      <p:pic>
        <p:nvPicPr>
          <p:cNvPr id="5" name="Picture 4">
            <a:extLst>
              <a:ext uri="{FF2B5EF4-FFF2-40B4-BE49-F238E27FC236}">
                <a16:creationId xmlns:a16="http://schemas.microsoft.com/office/drawing/2014/main" id="{7254BA1B-4EE6-068B-4496-79D3238EABF1}"/>
              </a:ext>
            </a:extLst>
          </p:cNvPr>
          <p:cNvPicPr>
            <a:picLocks noChangeAspect="1"/>
          </p:cNvPicPr>
          <p:nvPr/>
        </p:nvPicPr>
        <p:blipFill>
          <a:blip r:embed="rId2"/>
          <a:stretch>
            <a:fillRect/>
          </a:stretch>
        </p:blipFill>
        <p:spPr>
          <a:xfrm>
            <a:off x="3186841" y="2717644"/>
            <a:ext cx="7418567" cy="3915731"/>
          </a:xfrm>
          <a:prstGeom prst="rect">
            <a:avLst/>
          </a:prstGeom>
        </p:spPr>
      </p:pic>
    </p:spTree>
    <p:extLst>
      <p:ext uri="{BB962C8B-B14F-4D97-AF65-F5344CB8AC3E}">
        <p14:creationId xmlns:p14="http://schemas.microsoft.com/office/powerpoint/2010/main" val="3070341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r>
              <a:rPr lang="en-US" sz="1600" cap="none" dirty="0"/>
              <a:t>- I use  map charts to see with station are the more used for starting and end of the customer.</a:t>
            </a: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endParaRPr lang="fr-FR" sz="1100" cap="none" dirty="0">
              <a:solidFill>
                <a:schemeClr val="bg1"/>
              </a:solidFill>
            </a:endParaRPr>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186841" y="224625"/>
            <a:ext cx="5818316" cy="1071438"/>
          </a:xfrm>
        </p:spPr>
        <p:txBody>
          <a:bodyPr>
            <a:normAutofit fontScale="92500"/>
          </a:bodyPr>
          <a:lstStyle/>
          <a:p>
            <a:pPr algn="ctr"/>
            <a:r>
              <a:rPr lang="en-US" sz="4400" dirty="0">
                <a:solidFill>
                  <a:srgbClr val="F2FC67"/>
                </a:solidFill>
              </a:rPr>
              <a:t>Analyze and share : </a:t>
            </a:r>
          </a:p>
        </p:txBody>
      </p:sp>
      <p:pic>
        <p:nvPicPr>
          <p:cNvPr id="4" name="Picture 3">
            <a:extLst>
              <a:ext uri="{FF2B5EF4-FFF2-40B4-BE49-F238E27FC236}">
                <a16:creationId xmlns:a16="http://schemas.microsoft.com/office/drawing/2014/main" id="{570CF5CE-1B8D-FD5D-80B9-CEB6C3641AFD}"/>
              </a:ext>
            </a:extLst>
          </p:cNvPr>
          <p:cNvPicPr>
            <a:picLocks noChangeAspect="1"/>
          </p:cNvPicPr>
          <p:nvPr/>
        </p:nvPicPr>
        <p:blipFill>
          <a:blip r:embed="rId2"/>
          <a:stretch>
            <a:fillRect/>
          </a:stretch>
        </p:blipFill>
        <p:spPr>
          <a:xfrm>
            <a:off x="1641943" y="2035022"/>
            <a:ext cx="8908112" cy="4713648"/>
          </a:xfrm>
          <a:prstGeom prst="rect">
            <a:avLst/>
          </a:prstGeom>
        </p:spPr>
      </p:pic>
    </p:spTree>
    <p:extLst>
      <p:ext uri="{BB962C8B-B14F-4D97-AF65-F5344CB8AC3E}">
        <p14:creationId xmlns:p14="http://schemas.microsoft.com/office/powerpoint/2010/main" val="2300857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514184" y="1224501"/>
            <a:ext cx="10988702" cy="5633499"/>
          </a:xfrm>
        </p:spPr>
        <p:txBody>
          <a:bodyPr>
            <a:noAutofit/>
          </a:bodyPr>
          <a:lstStyle/>
          <a:p>
            <a:r>
              <a:rPr lang="en-US" sz="1600" cap="none" dirty="0"/>
              <a:t>- I use Doughnut Charts, Pie Charts and </a:t>
            </a:r>
            <a:r>
              <a:rPr lang="en-US" sz="1600" cap="none" dirty="0" err="1"/>
              <a:t>Treemap</a:t>
            </a:r>
            <a:r>
              <a:rPr lang="en-US" sz="1600" cap="none" dirty="0"/>
              <a:t> to see how many annual /casual customer we have, and witch bike are the most used par customer in total min plus number of ride for 2021.</a:t>
            </a: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br>
              <a:rPr lang="en-US" sz="1600" cap="none" dirty="0"/>
            </a:br>
            <a:r>
              <a:rPr lang="en-US" sz="1600" cap="none" dirty="0"/>
              <a:t>- finally I create dashboard to have perfect idea of my data.</a:t>
            </a:r>
            <a:endParaRPr lang="fr-FR" sz="1100" cap="none" dirty="0">
              <a:solidFill>
                <a:schemeClr val="bg1"/>
              </a:solidFill>
            </a:endParaRPr>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186841" y="224625"/>
            <a:ext cx="5818316" cy="1071438"/>
          </a:xfrm>
        </p:spPr>
        <p:txBody>
          <a:bodyPr>
            <a:normAutofit fontScale="92500"/>
          </a:bodyPr>
          <a:lstStyle/>
          <a:p>
            <a:pPr algn="ctr"/>
            <a:r>
              <a:rPr lang="en-US" sz="4400" dirty="0">
                <a:solidFill>
                  <a:srgbClr val="F2FC67"/>
                </a:solidFill>
              </a:rPr>
              <a:t>Analyze and share : </a:t>
            </a:r>
          </a:p>
        </p:txBody>
      </p:sp>
      <p:pic>
        <p:nvPicPr>
          <p:cNvPr id="6" name="Picture 5">
            <a:extLst>
              <a:ext uri="{FF2B5EF4-FFF2-40B4-BE49-F238E27FC236}">
                <a16:creationId xmlns:a16="http://schemas.microsoft.com/office/drawing/2014/main" id="{19A31575-E428-EAF7-FB8C-55EADD7DB861}"/>
              </a:ext>
            </a:extLst>
          </p:cNvPr>
          <p:cNvPicPr>
            <a:picLocks noChangeAspect="1"/>
          </p:cNvPicPr>
          <p:nvPr/>
        </p:nvPicPr>
        <p:blipFill>
          <a:blip r:embed="rId2"/>
          <a:stretch>
            <a:fillRect/>
          </a:stretch>
        </p:blipFill>
        <p:spPr>
          <a:xfrm>
            <a:off x="3254855" y="2295939"/>
            <a:ext cx="5507360" cy="3559178"/>
          </a:xfrm>
          <a:prstGeom prst="rect">
            <a:avLst/>
          </a:prstGeom>
        </p:spPr>
      </p:pic>
    </p:spTree>
    <p:extLst>
      <p:ext uri="{BB962C8B-B14F-4D97-AF65-F5344CB8AC3E}">
        <p14:creationId xmlns:p14="http://schemas.microsoft.com/office/powerpoint/2010/main" val="4216925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r>
              <a:rPr lang="en-US" sz="1600" cap="none" dirty="0"/>
              <a:t> </a:t>
            </a:r>
            <a:r>
              <a:rPr lang="en-US" sz="1600" cap="none" dirty="0">
                <a:solidFill>
                  <a:srgbClr val="F2FC67"/>
                </a:solidFill>
              </a:rPr>
              <a:t>2.2) </a:t>
            </a:r>
            <a:r>
              <a:rPr lang="en-US" sz="1600" u="sng" cap="none" dirty="0">
                <a:solidFill>
                  <a:srgbClr val="F2FC67"/>
                </a:solidFill>
              </a:rPr>
              <a:t>dashboard:</a:t>
            </a:r>
            <a:br>
              <a:rPr lang="en-US" sz="1600" cap="none" dirty="0"/>
            </a:br>
            <a:br>
              <a:rPr lang="en-US" sz="1600" cap="none" dirty="0"/>
            </a:br>
            <a:r>
              <a:rPr lang="en-US" sz="1600" cap="none" dirty="0"/>
              <a:t> - I created 5 dashboards with different colors.</a:t>
            </a:r>
            <a:br>
              <a:rPr lang="en-US" sz="1600" cap="none" dirty="0"/>
            </a:br>
            <a:r>
              <a:rPr lang="en-US" sz="1600" cap="none" dirty="0"/>
              <a:t> - The first one (Ahem) is the first dashboard I ever created.</a:t>
            </a:r>
            <a:br>
              <a:rPr lang="en-US" sz="1600" cap="none" dirty="0"/>
            </a:br>
            <a:r>
              <a:rPr lang="en-US" sz="1600" cap="none" dirty="0"/>
              <a:t> - The second one (blue) is my favorite because I chose the color scheme myself and I love the color blue.</a:t>
            </a:r>
            <a:r>
              <a:rPr lang="en-US" sz="1600" cap="none" dirty="0">
                <a:sym typeface="Wingdings" panose="05000000000000000000" pitchFamily="2" charset="2"/>
              </a:rPr>
              <a:t></a:t>
            </a:r>
            <a:r>
              <a:rPr lang="en-US" sz="1600" cap="none" dirty="0"/>
              <a:t>.</a:t>
            </a:r>
            <a:br>
              <a:rPr lang="en-US" sz="1600" cap="none" dirty="0"/>
            </a:br>
            <a:r>
              <a:rPr lang="en-US" sz="1600" cap="none" dirty="0"/>
              <a:t> - the last one have color that match the logo. </a:t>
            </a:r>
            <a:br>
              <a:rPr lang="en-US" sz="1600" cap="none" dirty="0"/>
            </a:br>
            <a:r>
              <a:rPr lang="en-US" sz="1600" cap="none" dirty="0"/>
              <a:t> </a:t>
            </a:r>
            <a:br>
              <a:rPr lang="en-US" sz="1600" cap="none" dirty="0"/>
            </a:br>
            <a:endParaRPr lang="fr-FR" sz="1100" cap="none" dirty="0">
              <a:solidFill>
                <a:schemeClr val="bg1"/>
              </a:solidFill>
            </a:endParaRPr>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186841" y="224625"/>
            <a:ext cx="5818316" cy="1071438"/>
          </a:xfrm>
        </p:spPr>
        <p:txBody>
          <a:bodyPr>
            <a:normAutofit fontScale="92500"/>
          </a:bodyPr>
          <a:lstStyle/>
          <a:p>
            <a:pPr algn="ctr"/>
            <a:r>
              <a:rPr lang="en-US" sz="4400" dirty="0">
                <a:solidFill>
                  <a:srgbClr val="F2FC67"/>
                </a:solidFill>
              </a:rPr>
              <a:t>Analyze and share : </a:t>
            </a:r>
          </a:p>
        </p:txBody>
      </p:sp>
    </p:spTree>
    <p:extLst>
      <p:ext uri="{BB962C8B-B14F-4D97-AF65-F5344CB8AC3E}">
        <p14:creationId xmlns:p14="http://schemas.microsoft.com/office/powerpoint/2010/main" val="1127594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951ECA5-1C15-8D4D-92C7-CED55B923450}"/>
              </a:ext>
            </a:extLst>
          </p:cNvPr>
          <p:cNvPicPr>
            <a:picLocks noGrp="1" noChangeAspect="1"/>
          </p:cNvPicPr>
          <p:nvPr>
            <p:ph idx="1"/>
          </p:nvPr>
        </p:nvPicPr>
        <p:blipFill>
          <a:blip r:embed="rId2"/>
          <a:srcRect/>
          <a:stretch/>
        </p:blipFill>
        <p:spPr>
          <a:xfrm>
            <a:off x="1820779" y="0"/>
            <a:ext cx="8550441" cy="6858000"/>
          </a:xfrm>
        </p:spPr>
      </p:pic>
    </p:spTree>
    <p:extLst>
      <p:ext uri="{BB962C8B-B14F-4D97-AF65-F5344CB8AC3E}">
        <p14:creationId xmlns:p14="http://schemas.microsoft.com/office/powerpoint/2010/main" val="221083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951ECA5-1C15-8D4D-92C7-CED55B923450}"/>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606546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699A71-C8B2-3220-70C5-4F53907A1AF7}"/>
              </a:ext>
            </a:extLst>
          </p:cNvPr>
          <p:cNvPicPr>
            <a:picLocks noGrp="1" noChangeAspect="1"/>
          </p:cNvPicPr>
          <p:nvPr>
            <p:ph idx="1"/>
          </p:nvPr>
        </p:nvPicPr>
        <p:blipFill>
          <a:blip r:embed="rId2"/>
          <a:srcRect/>
          <a:stretch/>
        </p:blipFill>
        <p:spPr>
          <a:xfrm>
            <a:off x="0" y="0"/>
            <a:ext cx="12192000" cy="6858000"/>
          </a:xfrm>
        </p:spPr>
      </p:pic>
    </p:spTree>
    <p:extLst>
      <p:ext uri="{BB962C8B-B14F-4D97-AF65-F5344CB8AC3E}">
        <p14:creationId xmlns:p14="http://schemas.microsoft.com/office/powerpoint/2010/main" val="3149536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F3D3C8-8D8F-67CF-F256-8DD0AFF55DBE}"/>
              </a:ext>
            </a:extLst>
          </p:cNvPr>
          <p:cNvSpPr>
            <a:spLocks noGrp="1"/>
          </p:cNvSpPr>
          <p:nvPr>
            <p:ph type="title"/>
          </p:nvPr>
        </p:nvSpPr>
        <p:spPr>
          <a:xfrm>
            <a:off x="1828799" y="1227886"/>
            <a:ext cx="8603312" cy="5630113"/>
          </a:xfrm>
        </p:spPr>
        <p:txBody>
          <a:bodyPr>
            <a:normAutofit/>
          </a:bodyPr>
          <a:lstStyle/>
          <a:p>
            <a:r>
              <a:rPr lang="en-US" sz="1200" cap="none" dirty="0">
                <a:solidFill>
                  <a:srgbClr val="F2FC67"/>
                </a:solidFill>
              </a:rPr>
              <a:t>A) Introduction</a:t>
            </a:r>
            <a:br>
              <a:rPr lang="en-US" sz="1200" cap="none" dirty="0">
                <a:solidFill>
                  <a:srgbClr val="F2FC67"/>
                </a:solidFill>
              </a:rPr>
            </a:br>
            <a:r>
              <a:rPr lang="en-US" sz="1200" cap="none" dirty="0">
                <a:solidFill>
                  <a:srgbClr val="F2FC67"/>
                </a:solidFill>
              </a:rPr>
              <a:t>     A.1) Characters of Cyclistic</a:t>
            </a:r>
            <a:br>
              <a:rPr lang="en-US" sz="1200" cap="none" dirty="0">
                <a:solidFill>
                  <a:srgbClr val="F2FC67"/>
                </a:solidFill>
              </a:rPr>
            </a:br>
            <a:r>
              <a:rPr lang="en-US" sz="1200" cap="none" dirty="0">
                <a:solidFill>
                  <a:srgbClr val="F2FC67"/>
                </a:solidFill>
              </a:rPr>
              <a:t>     A.2) Team</a:t>
            </a:r>
            <a:br>
              <a:rPr lang="en-US" sz="1200" cap="none" dirty="0"/>
            </a:br>
            <a:r>
              <a:rPr lang="en-US" sz="1200" cap="none" dirty="0">
                <a:solidFill>
                  <a:srgbClr val="F2FC67"/>
                </a:solidFill>
              </a:rPr>
              <a:t>1) Ask</a:t>
            </a:r>
            <a:br>
              <a:rPr lang="en-US" sz="1200" cap="none" dirty="0">
                <a:solidFill>
                  <a:srgbClr val="F2FC67"/>
                </a:solidFill>
              </a:rPr>
            </a:br>
            <a:r>
              <a:rPr lang="en-US" sz="1200" cap="none" dirty="0">
                <a:solidFill>
                  <a:srgbClr val="F2FC67"/>
                </a:solidFill>
              </a:rPr>
              <a:t>     1.1) Identify the business task</a:t>
            </a:r>
            <a:br>
              <a:rPr lang="en-US" sz="1200" cap="none" dirty="0">
                <a:solidFill>
                  <a:srgbClr val="F2FC67"/>
                </a:solidFill>
              </a:rPr>
            </a:br>
            <a:r>
              <a:rPr lang="en-US" sz="1200" cap="none" dirty="0">
                <a:solidFill>
                  <a:srgbClr val="F2FC67"/>
                </a:solidFill>
              </a:rPr>
              <a:t>     1.2) Monero perspective</a:t>
            </a:r>
            <a:br>
              <a:rPr lang="en-US" sz="1200" cap="none" dirty="0">
                <a:solidFill>
                  <a:srgbClr val="F2FC67"/>
                </a:solidFill>
              </a:rPr>
            </a:br>
            <a:r>
              <a:rPr lang="en-US" sz="1200" cap="none" dirty="0">
                <a:solidFill>
                  <a:srgbClr val="F2FC67"/>
                </a:solidFill>
              </a:rPr>
              <a:t>     1.3) 3 Business question for the future marketing program</a:t>
            </a:r>
            <a:br>
              <a:rPr lang="en-US" sz="1200" cap="none" dirty="0">
                <a:solidFill>
                  <a:srgbClr val="F2FC67"/>
                </a:solidFill>
              </a:rPr>
            </a:br>
            <a:r>
              <a:rPr lang="en-US" sz="1200" cap="none" dirty="0">
                <a:solidFill>
                  <a:srgbClr val="F2FC67"/>
                </a:solidFill>
              </a:rPr>
              <a:t>     1.4) </a:t>
            </a:r>
            <a:r>
              <a:rPr kumimoji="0" lang="en-US" sz="1200" b="0" i="0" strike="noStrike" kern="1200" cap="none" spc="0" normalizeH="0" baseline="0" noProof="0" dirty="0">
                <a:ln w="3175" cmpd="sng">
                  <a:noFill/>
                </a:ln>
                <a:solidFill>
                  <a:srgbClr val="F2FC67"/>
                </a:solidFill>
                <a:effectLst/>
                <a:uLnTx/>
                <a:uFillTx/>
                <a:ea typeface="+mj-ea"/>
                <a:cs typeface="+mj-cs"/>
              </a:rPr>
              <a:t>Stakeholders</a:t>
            </a:r>
            <a:br>
              <a:rPr kumimoji="0" lang="en-US" sz="1200" b="0" i="0" strike="noStrike" kern="1200" cap="none" spc="0" normalizeH="0" baseline="0" noProof="0" dirty="0">
                <a:ln w="3175" cmpd="sng">
                  <a:noFill/>
                </a:ln>
                <a:solidFill>
                  <a:srgbClr val="F2FC67"/>
                </a:solidFill>
                <a:effectLst/>
                <a:uLnTx/>
                <a:uFillTx/>
                <a:ea typeface="+mj-ea"/>
                <a:cs typeface="+mj-cs"/>
              </a:rPr>
            </a:br>
            <a:r>
              <a:rPr kumimoji="0" lang="en-US" sz="1200" b="0" i="0" strike="noStrike" kern="1200" cap="none" spc="0" normalizeH="0" baseline="0" noProof="0" dirty="0">
                <a:ln w="3175" cmpd="sng">
                  <a:noFill/>
                </a:ln>
                <a:solidFill>
                  <a:srgbClr val="F2FC67"/>
                </a:solidFill>
                <a:effectLst/>
                <a:uLnTx/>
                <a:uFillTx/>
                <a:ea typeface="+mj-ea"/>
                <a:cs typeface="+mj-cs"/>
              </a:rPr>
              <a:t>    </a:t>
            </a:r>
            <a:r>
              <a:rPr lang="en-US" sz="1200" cap="none" dirty="0">
                <a:solidFill>
                  <a:srgbClr val="F2FC67"/>
                </a:solidFill>
              </a:rPr>
              <a:t> 1.5) </a:t>
            </a:r>
            <a:r>
              <a:rPr kumimoji="0" lang="en-US" sz="1200" b="0" i="0" strike="noStrike" kern="1200" cap="none" spc="0" normalizeH="0" baseline="0" noProof="0" dirty="0">
                <a:ln w="3175" cmpd="sng">
                  <a:noFill/>
                </a:ln>
                <a:solidFill>
                  <a:srgbClr val="F2FC67"/>
                </a:solidFill>
                <a:effectLst/>
                <a:uLnTx/>
                <a:uFillTx/>
                <a:ea typeface="+mj-ea"/>
                <a:cs typeface="+mj-cs"/>
              </a:rPr>
              <a:t>Task</a:t>
            </a:r>
            <a:br>
              <a:rPr kumimoji="0" lang="en-US" sz="1200" b="0" i="0" strike="noStrike" kern="1200" cap="none" spc="0" normalizeH="0" baseline="0" noProof="0" dirty="0">
                <a:ln w="3175" cmpd="sng">
                  <a:noFill/>
                </a:ln>
                <a:solidFill>
                  <a:srgbClr val="F2FC67"/>
                </a:solidFill>
                <a:effectLst/>
                <a:uLnTx/>
                <a:uFillTx/>
                <a:ea typeface="+mj-ea"/>
                <a:cs typeface="+mj-cs"/>
              </a:rPr>
            </a:br>
            <a:r>
              <a:rPr lang="en-US" sz="1200" cap="none" dirty="0">
                <a:solidFill>
                  <a:srgbClr val="F2FC67"/>
                </a:solidFill>
              </a:rPr>
              <a:t>     1.6) </a:t>
            </a:r>
            <a:r>
              <a:rPr kumimoji="0" lang="en-US" sz="1200" b="0" i="0" strike="noStrike" kern="1200" cap="none" spc="0" normalizeH="0" baseline="0" noProof="0" dirty="0">
                <a:ln w="3175" cmpd="sng">
                  <a:noFill/>
                </a:ln>
                <a:solidFill>
                  <a:srgbClr val="F2FC67"/>
                </a:solidFill>
                <a:effectLst/>
                <a:uLnTx/>
                <a:uFillTx/>
                <a:ea typeface="+mj-ea"/>
                <a:cs typeface="+mj-cs"/>
              </a:rPr>
              <a:t>Objectives</a:t>
            </a:r>
            <a:br>
              <a:rPr kumimoji="0" lang="en-US" sz="1200" b="0" i="0" strike="noStrike" kern="1200" cap="none" spc="0" normalizeH="0" baseline="0" noProof="0" dirty="0">
                <a:ln w="3175" cmpd="sng">
                  <a:noFill/>
                </a:ln>
                <a:solidFill>
                  <a:srgbClr val="F2FC67"/>
                </a:solidFill>
                <a:effectLst/>
                <a:uLnTx/>
                <a:uFillTx/>
                <a:ea typeface="+mj-ea"/>
                <a:cs typeface="+mj-cs"/>
              </a:rPr>
            </a:br>
            <a:r>
              <a:rPr kumimoji="0" lang="en-US" sz="1200" b="0" i="0" strike="noStrike" kern="1200" cap="none" spc="0" normalizeH="0" baseline="0" noProof="0" dirty="0">
                <a:ln w="3175" cmpd="sng">
                  <a:noFill/>
                </a:ln>
                <a:solidFill>
                  <a:srgbClr val="F2FC67"/>
                </a:solidFill>
                <a:effectLst/>
                <a:uLnTx/>
                <a:uFillTx/>
                <a:ea typeface="+mj-ea"/>
                <a:cs typeface="+mj-cs"/>
              </a:rPr>
              <a:t>     1.7) Report Job</a:t>
            </a:r>
            <a:br>
              <a:rPr lang="en-US" sz="1200" cap="none" dirty="0">
                <a:solidFill>
                  <a:srgbClr val="F2FC67"/>
                </a:solidFill>
              </a:rPr>
            </a:br>
            <a:r>
              <a:rPr lang="en-US" sz="1200" cap="none" dirty="0">
                <a:solidFill>
                  <a:srgbClr val="F2FC67"/>
                </a:solidFill>
              </a:rPr>
              <a:t>2) prepare</a:t>
            </a:r>
            <a:br>
              <a:rPr lang="en-US" sz="1200" cap="none" dirty="0">
                <a:solidFill>
                  <a:srgbClr val="F2FC67"/>
                </a:solidFill>
              </a:rPr>
            </a:br>
            <a:r>
              <a:rPr lang="en-US" sz="1200" cap="none" dirty="0">
                <a:solidFill>
                  <a:srgbClr val="F2FC67"/>
                </a:solidFill>
              </a:rPr>
              <a:t>     2.1) ROCC Check</a:t>
            </a:r>
            <a:br>
              <a:rPr lang="en-US" sz="1200" u="sng" cap="none" dirty="0">
                <a:solidFill>
                  <a:srgbClr val="F2FC67"/>
                </a:solidFill>
              </a:rPr>
            </a:br>
            <a:r>
              <a:rPr lang="en-US" sz="1200" cap="none" dirty="0">
                <a:solidFill>
                  <a:srgbClr val="F2FC67"/>
                </a:solidFill>
              </a:rPr>
              <a:t>     2.2) Data Source</a:t>
            </a:r>
            <a:br>
              <a:rPr lang="en-US" sz="1200" cap="none" dirty="0">
                <a:solidFill>
                  <a:srgbClr val="F2FC67"/>
                </a:solidFill>
              </a:rPr>
            </a:br>
            <a:r>
              <a:rPr lang="en-US" sz="1200" cap="none" dirty="0">
                <a:solidFill>
                  <a:srgbClr val="F2FC67"/>
                </a:solidFill>
              </a:rPr>
              <a:t>     2.3) Data Selection</a:t>
            </a:r>
            <a:br>
              <a:rPr lang="en-US" sz="1200" cap="none" dirty="0">
                <a:solidFill>
                  <a:srgbClr val="F2FC67"/>
                </a:solidFill>
              </a:rPr>
            </a:br>
            <a:r>
              <a:rPr lang="en-US" sz="1200" cap="none" dirty="0">
                <a:solidFill>
                  <a:srgbClr val="F2FC67"/>
                </a:solidFill>
              </a:rPr>
              <a:t>     2.4) Delete useless information and combine data into 1 fille</a:t>
            </a:r>
            <a:br>
              <a:rPr lang="en-US" sz="1200" cap="none" dirty="0">
                <a:solidFill>
                  <a:srgbClr val="F2FC67"/>
                </a:solidFill>
              </a:rPr>
            </a:br>
            <a:r>
              <a:rPr lang="en-US" sz="1200" cap="none" dirty="0">
                <a:solidFill>
                  <a:srgbClr val="F2FC67"/>
                </a:solidFill>
              </a:rPr>
              <a:t>3) process</a:t>
            </a:r>
            <a:br>
              <a:rPr lang="en-US" sz="1200" cap="none" dirty="0">
                <a:solidFill>
                  <a:srgbClr val="F2FC67"/>
                </a:solidFill>
              </a:rPr>
            </a:br>
            <a:r>
              <a:rPr lang="en-US" sz="1200" cap="none" dirty="0">
                <a:solidFill>
                  <a:srgbClr val="F2FC67"/>
                </a:solidFill>
              </a:rPr>
              <a:t>     3.1) Preparing the data</a:t>
            </a:r>
            <a:br>
              <a:rPr lang="en-US" sz="1200" cap="none" dirty="0">
                <a:solidFill>
                  <a:srgbClr val="F2FC67"/>
                </a:solidFill>
              </a:rPr>
            </a:br>
            <a:r>
              <a:rPr lang="en-US" sz="1200" cap="none" dirty="0">
                <a:solidFill>
                  <a:srgbClr val="F2FC67"/>
                </a:solidFill>
              </a:rPr>
              <a:t>     3.2) checking data</a:t>
            </a:r>
            <a:br>
              <a:rPr lang="en-US" sz="1200" cap="none" dirty="0">
                <a:solidFill>
                  <a:srgbClr val="F2FC67"/>
                </a:solidFill>
              </a:rPr>
            </a:br>
            <a:r>
              <a:rPr lang="en-US" sz="1200" cap="none" dirty="0">
                <a:solidFill>
                  <a:srgbClr val="F2FC67"/>
                </a:solidFill>
              </a:rPr>
              <a:t>     3.3) creating, adding data</a:t>
            </a:r>
            <a:br>
              <a:rPr lang="en-US" sz="1200" cap="none" dirty="0">
                <a:solidFill>
                  <a:srgbClr val="F2FC67"/>
                </a:solidFill>
              </a:rPr>
            </a:br>
            <a:r>
              <a:rPr lang="en-US" sz="1200" cap="none" dirty="0">
                <a:solidFill>
                  <a:srgbClr val="F2FC67"/>
                </a:solidFill>
              </a:rPr>
              <a:t>4/5) analyze and Share</a:t>
            </a:r>
            <a:br>
              <a:rPr lang="en-US" sz="1200" cap="none" dirty="0">
                <a:solidFill>
                  <a:srgbClr val="F2FC67"/>
                </a:solidFill>
              </a:rPr>
            </a:br>
            <a:r>
              <a:rPr lang="en-US" sz="1200" cap="none" dirty="0">
                <a:solidFill>
                  <a:srgbClr val="F2FC67"/>
                </a:solidFill>
              </a:rPr>
              <a:t>     4.1) Some primer Statistical Calculating</a:t>
            </a:r>
            <a:br>
              <a:rPr lang="en-US" sz="1200" cap="none" dirty="0">
                <a:solidFill>
                  <a:srgbClr val="F2FC67"/>
                </a:solidFill>
              </a:rPr>
            </a:br>
            <a:r>
              <a:rPr lang="en-US" sz="1200" cap="none" dirty="0">
                <a:solidFill>
                  <a:srgbClr val="F2FC67"/>
                </a:solidFill>
              </a:rPr>
              <a:t>     4.2) Analysis</a:t>
            </a:r>
            <a:r>
              <a:rPr lang="en-US" sz="1200" cap="none" dirty="0"/>
              <a:t> </a:t>
            </a:r>
            <a:br>
              <a:rPr lang="en-US" sz="1200" cap="none" dirty="0"/>
            </a:br>
            <a:r>
              <a:rPr lang="en-US" sz="1200" cap="none" dirty="0"/>
              <a:t>     </a:t>
            </a:r>
            <a:r>
              <a:rPr lang="en-US" sz="1200" cap="none" dirty="0">
                <a:solidFill>
                  <a:srgbClr val="F2FC67"/>
                </a:solidFill>
              </a:rPr>
              <a:t>4.3) creating of graphic to visualize my data</a:t>
            </a:r>
            <a:br>
              <a:rPr lang="en-US" sz="1200" cap="none" dirty="0">
                <a:solidFill>
                  <a:srgbClr val="F2FC67"/>
                </a:solidFill>
              </a:rPr>
            </a:br>
            <a:r>
              <a:rPr lang="en-US" sz="1200" cap="none" dirty="0">
                <a:solidFill>
                  <a:srgbClr val="F2FC67"/>
                </a:solidFill>
              </a:rPr>
              <a:t>     4.4) dashboard</a:t>
            </a:r>
            <a:br>
              <a:rPr lang="en-US" sz="1200" cap="none" dirty="0">
                <a:solidFill>
                  <a:srgbClr val="F2FC67"/>
                </a:solidFill>
              </a:rPr>
            </a:br>
            <a:r>
              <a:rPr lang="en-US" sz="1200" cap="none" dirty="0">
                <a:solidFill>
                  <a:srgbClr val="F2FC67"/>
                </a:solidFill>
              </a:rPr>
              <a:t>6) Act</a:t>
            </a:r>
            <a:br>
              <a:rPr lang="fr-FR" dirty="0"/>
            </a:br>
            <a:endParaRPr lang="fr-FR" dirty="0"/>
          </a:p>
        </p:txBody>
      </p:sp>
      <p:sp>
        <p:nvSpPr>
          <p:cNvPr id="3" name="Espace réservé du contenu 2">
            <a:extLst>
              <a:ext uri="{FF2B5EF4-FFF2-40B4-BE49-F238E27FC236}">
                <a16:creationId xmlns:a16="http://schemas.microsoft.com/office/drawing/2014/main" id="{4F98490B-F623-9C4E-6AA7-753AD3A742A3}"/>
              </a:ext>
            </a:extLst>
          </p:cNvPr>
          <p:cNvSpPr>
            <a:spLocks noGrp="1"/>
          </p:cNvSpPr>
          <p:nvPr>
            <p:ph idx="1"/>
          </p:nvPr>
        </p:nvSpPr>
        <p:spPr>
          <a:xfrm>
            <a:off x="3232917" y="208723"/>
            <a:ext cx="5726165" cy="1071438"/>
          </a:xfrm>
        </p:spPr>
        <p:txBody>
          <a:bodyPr>
            <a:normAutofit/>
          </a:bodyPr>
          <a:lstStyle/>
          <a:p>
            <a:pPr algn="ctr"/>
            <a:r>
              <a:rPr lang="fr-FR" sz="4400" dirty="0">
                <a:solidFill>
                  <a:srgbClr val="F2FC67"/>
                </a:solidFill>
              </a:rPr>
              <a:t>Table of contente </a:t>
            </a:r>
          </a:p>
        </p:txBody>
      </p:sp>
    </p:spTree>
    <p:extLst>
      <p:ext uri="{BB962C8B-B14F-4D97-AF65-F5344CB8AC3E}">
        <p14:creationId xmlns:p14="http://schemas.microsoft.com/office/powerpoint/2010/main" val="2078465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699A71-C8B2-3220-70C5-4F53907A1AF7}"/>
              </a:ext>
            </a:extLst>
          </p:cNvPr>
          <p:cNvPicPr>
            <a:picLocks noGrp="1" noChangeAspect="1"/>
          </p:cNvPicPr>
          <p:nvPr>
            <p:ph idx="1"/>
          </p:nvPr>
        </p:nvPicPr>
        <p:blipFill>
          <a:blip r:embed="rId2"/>
          <a:srcRect/>
          <a:stretch/>
        </p:blipFill>
        <p:spPr>
          <a:xfrm>
            <a:off x="3110" y="7951"/>
            <a:ext cx="12185779" cy="6850049"/>
          </a:xfrm>
        </p:spPr>
      </p:pic>
    </p:spTree>
    <p:extLst>
      <p:ext uri="{BB962C8B-B14F-4D97-AF65-F5344CB8AC3E}">
        <p14:creationId xmlns:p14="http://schemas.microsoft.com/office/powerpoint/2010/main" val="4036693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699A71-C8B2-3220-70C5-4F53907A1AF7}"/>
              </a:ext>
            </a:extLst>
          </p:cNvPr>
          <p:cNvPicPr>
            <a:picLocks noGrp="1" noChangeAspect="1"/>
          </p:cNvPicPr>
          <p:nvPr>
            <p:ph idx="1"/>
          </p:nvPr>
        </p:nvPicPr>
        <p:blipFill>
          <a:blip r:embed="rId2"/>
          <a:srcRect/>
          <a:stretch/>
        </p:blipFill>
        <p:spPr>
          <a:xfrm>
            <a:off x="0" y="0"/>
            <a:ext cx="12192000" cy="6857999"/>
          </a:xfrm>
        </p:spPr>
      </p:pic>
    </p:spTree>
    <p:extLst>
      <p:ext uri="{BB962C8B-B14F-4D97-AF65-F5344CB8AC3E}">
        <p14:creationId xmlns:p14="http://schemas.microsoft.com/office/powerpoint/2010/main" val="286968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699A71-C8B2-3220-70C5-4F53907A1AF7}"/>
              </a:ext>
            </a:extLst>
          </p:cNvPr>
          <p:cNvPicPr>
            <a:picLocks noGrp="1" noChangeAspect="1"/>
          </p:cNvPicPr>
          <p:nvPr>
            <p:ph idx="1"/>
          </p:nvPr>
        </p:nvPicPr>
        <p:blipFill>
          <a:blip r:embed="rId2"/>
          <a:srcRect t="981" b="981"/>
          <a:stretch/>
        </p:blipFill>
        <p:spPr>
          <a:xfrm>
            <a:off x="931079" y="1097280"/>
            <a:ext cx="10329840" cy="5657353"/>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2" name="Espace réservé du contenu 2">
            <a:extLst>
              <a:ext uri="{FF2B5EF4-FFF2-40B4-BE49-F238E27FC236}">
                <a16:creationId xmlns:a16="http://schemas.microsoft.com/office/drawing/2014/main" id="{4D40151D-E110-B5ED-3DE4-F340D753F457}"/>
              </a:ext>
            </a:extLst>
          </p:cNvPr>
          <p:cNvSpPr txBox="1">
            <a:spLocks/>
          </p:cNvSpPr>
          <p:nvPr/>
        </p:nvSpPr>
        <p:spPr>
          <a:xfrm>
            <a:off x="1940118" y="103367"/>
            <a:ext cx="8026331" cy="107143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4400" dirty="0">
                <a:solidFill>
                  <a:srgbClr val="F2FC67"/>
                </a:solidFill>
              </a:rPr>
              <a:t>Average and Sum for Annual Customer in months, days: </a:t>
            </a:r>
          </a:p>
        </p:txBody>
      </p:sp>
    </p:spTree>
    <p:extLst>
      <p:ext uri="{BB962C8B-B14F-4D97-AF65-F5344CB8AC3E}">
        <p14:creationId xmlns:p14="http://schemas.microsoft.com/office/powerpoint/2010/main" val="1252410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r>
              <a:rPr lang="en-US" sz="1600" cap="none" dirty="0"/>
              <a:t> </a:t>
            </a:r>
            <a:r>
              <a:rPr lang="en-US" sz="1600" cap="none" dirty="0">
                <a:solidFill>
                  <a:srgbClr val="F2FC67"/>
                </a:solidFill>
              </a:rPr>
              <a:t>1) </a:t>
            </a:r>
            <a:r>
              <a:rPr lang="en-US" sz="1600" u="sng" cap="none" dirty="0">
                <a:solidFill>
                  <a:srgbClr val="F2FC67"/>
                </a:solidFill>
              </a:rPr>
              <a:t>charts Analyze :</a:t>
            </a:r>
            <a:br>
              <a:rPr lang="en-US" sz="1600" cap="none" dirty="0"/>
            </a:br>
            <a:br>
              <a:rPr lang="en-US" sz="1600" cap="none" dirty="0"/>
            </a:br>
            <a:r>
              <a:rPr lang="en-US" sz="1600" cap="none" dirty="0"/>
              <a:t> - The first graph shows that there are discrepancies between the average and sum for some months. For example, although the average rating for February is the highest, the sum of ratings for that month is the lowest among all the months in 2021.</a:t>
            </a:r>
            <a:br>
              <a:rPr lang="en-US" sz="1600" cap="none" dirty="0"/>
            </a:br>
            <a:r>
              <a:rPr lang="en-US" sz="1600" cap="none" dirty="0"/>
              <a:t> </a:t>
            </a:r>
            <a:br>
              <a:rPr lang="en-US" sz="1600" cap="none" dirty="0"/>
            </a:br>
            <a:r>
              <a:rPr lang="en-US" sz="1600" cap="none" dirty="0"/>
              <a:t> - The days chart demonstrates that Sunday and Saturday have higher average ratings than the other days, and the fluctuations in ratings are less than those in the Sum chart.</a:t>
            </a:r>
            <a:endParaRPr lang="fr-FR" sz="1100" cap="none" dirty="0">
              <a:solidFill>
                <a:schemeClr val="bg1"/>
              </a:solidFill>
            </a:endParaRPr>
          </a:p>
        </p:txBody>
      </p:sp>
      <p:sp>
        <p:nvSpPr>
          <p:cNvPr id="5" name="Espace réservé du contenu 2">
            <a:extLst>
              <a:ext uri="{FF2B5EF4-FFF2-40B4-BE49-F238E27FC236}">
                <a16:creationId xmlns:a16="http://schemas.microsoft.com/office/drawing/2014/main" id="{3B990222-6108-9742-D744-226131F77726}"/>
              </a:ext>
            </a:extLst>
          </p:cNvPr>
          <p:cNvSpPr txBox="1">
            <a:spLocks/>
          </p:cNvSpPr>
          <p:nvPr/>
        </p:nvSpPr>
        <p:spPr>
          <a:xfrm>
            <a:off x="2225549" y="103367"/>
            <a:ext cx="7740900" cy="107143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4400" dirty="0">
                <a:solidFill>
                  <a:srgbClr val="F2FC67"/>
                </a:solidFill>
              </a:rPr>
              <a:t>Annual Customer: </a:t>
            </a:r>
          </a:p>
        </p:txBody>
      </p:sp>
    </p:spTree>
    <p:extLst>
      <p:ext uri="{BB962C8B-B14F-4D97-AF65-F5344CB8AC3E}">
        <p14:creationId xmlns:p14="http://schemas.microsoft.com/office/powerpoint/2010/main" val="2370872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699A71-C8B2-3220-70C5-4F53907A1AF7}"/>
              </a:ext>
            </a:extLst>
          </p:cNvPr>
          <p:cNvPicPr>
            <a:picLocks noGrp="1" noChangeAspect="1"/>
          </p:cNvPicPr>
          <p:nvPr>
            <p:ph idx="1"/>
          </p:nvPr>
        </p:nvPicPr>
        <p:blipFill>
          <a:blip r:embed="rId2"/>
          <a:srcRect t="502" b="502"/>
          <a:stretch/>
        </p:blipFill>
        <p:spPr>
          <a:xfrm>
            <a:off x="920813" y="1063706"/>
            <a:ext cx="10350374" cy="5679000"/>
          </a:xfrm>
          <a:prstGeom prst="roundRect">
            <a:avLst>
              <a:gd name="adj" fmla="val 8594"/>
            </a:avLst>
          </a:prstGeom>
          <a:solidFill>
            <a:srgbClr val="FFFFFF">
              <a:shade val="85000"/>
            </a:srgbClr>
          </a:solidFill>
          <a:ln>
            <a:noFill/>
          </a:ln>
          <a:effectLst/>
        </p:spPr>
      </p:pic>
      <p:sp>
        <p:nvSpPr>
          <p:cNvPr id="2" name="Espace réservé du contenu 2">
            <a:extLst>
              <a:ext uri="{FF2B5EF4-FFF2-40B4-BE49-F238E27FC236}">
                <a16:creationId xmlns:a16="http://schemas.microsoft.com/office/drawing/2014/main" id="{A96CAD9D-79FC-B3C0-E3EB-C33FFA7C788D}"/>
              </a:ext>
            </a:extLst>
          </p:cNvPr>
          <p:cNvSpPr txBox="1">
            <a:spLocks/>
          </p:cNvSpPr>
          <p:nvPr/>
        </p:nvSpPr>
        <p:spPr>
          <a:xfrm>
            <a:off x="2344820" y="115294"/>
            <a:ext cx="7502360" cy="1071438"/>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4400" dirty="0">
                <a:solidFill>
                  <a:srgbClr val="F2FC67"/>
                </a:solidFill>
              </a:rPr>
              <a:t>Average and Somme for Casual Customer in months, days:</a:t>
            </a:r>
          </a:p>
        </p:txBody>
      </p:sp>
    </p:spTree>
    <p:extLst>
      <p:ext uri="{BB962C8B-B14F-4D97-AF65-F5344CB8AC3E}">
        <p14:creationId xmlns:p14="http://schemas.microsoft.com/office/powerpoint/2010/main" val="671008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bwMode="auto">
          <a:xfrm>
            <a:off x="601648" y="1137037"/>
            <a:ext cx="10988702" cy="4699221"/>
          </a:xfrm>
        </p:spPr>
        <p:txBody>
          <a:bodyPr>
            <a:noAutofit/>
          </a:bodyPr>
          <a:lstStyle/>
          <a:p>
            <a:r>
              <a:rPr lang="en-US" sz="1600" cap="none" dirty="0"/>
              <a:t> </a:t>
            </a:r>
            <a:r>
              <a:rPr lang="en-US" sz="1600" cap="none" dirty="0">
                <a:solidFill>
                  <a:srgbClr val="F2FC67"/>
                </a:solidFill>
              </a:rPr>
              <a:t>3.1) </a:t>
            </a:r>
            <a:r>
              <a:rPr lang="en-US" sz="1600" u="sng" cap="none" dirty="0">
                <a:solidFill>
                  <a:srgbClr val="F2FC67"/>
                </a:solidFill>
              </a:rPr>
              <a:t>charts Analyze :</a:t>
            </a:r>
            <a:br>
              <a:rPr lang="en-US" sz="1600" cap="none" dirty="0"/>
            </a:br>
            <a:br>
              <a:rPr lang="en-US" sz="1600" cap="none" dirty="0"/>
            </a:br>
            <a:r>
              <a:rPr lang="en-US" sz="1600" cap="none" dirty="0"/>
              <a:t> - The first graph shows that the average and total for some months do not match. For example, in February, the average is highest but the total is lowest across all of 2021, similar to the trend observed for annual customers.</a:t>
            </a:r>
            <a:br>
              <a:rPr lang="en-US" sz="1600" cap="none" dirty="0"/>
            </a:br>
            <a:r>
              <a:rPr lang="en-US" sz="1600" cap="none" dirty="0"/>
              <a:t> </a:t>
            </a:r>
            <a:br>
              <a:rPr lang="en-US" sz="1600" cap="none" dirty="0"/>
            </a:br>
            <a:r>
              <a:rPr lang="en-US" sz="1600" cap="none" dirty="0"/>
              <a:t> - The chart for days of the week reveals that Sunday and Saturday have higher average ratings compared to the other days. This trend is also observed in the chart for the total number of rides. However, there is more fluctuation in the charts for other metrics.</a:t>
            </a:r>
            <a:br>
              <a:rPr lang="en-US" sz="1600" cap="none" dirty="0"/>
            </a:br>
            <a:endParaRPr lang="fr-FR" sz="1100" cap="none" dirty="0">
              <a:solidFill>
                <a:schemeClr val="bg1"/>
              </a:solidFill>
            </a:endParaRPr>
          </a:p>
        </p:txBody>
      </p:sp>
      <p:sp>
        <p:nvSpPr>
          <p:cNvPr id="5" name="Espace réservé du contenu 2">
            <a:extLst>
              <a:ext uri="{FF2B5EF4-FFF2-40B4-BE49-F238E27FC236}">
                <a16:creationId xmlns:a16="http://schemas.microsoft.com/office/drawing/2014/main" id="{3B990222-6108-9742-D744-226131F77726}"/>
              </a:ext>
            </a:extLst>
          </p:cNvPr>
          <p:cNvSpPr txBox="1">
            <a:spLocks/>
          </p:cNvSpPr>
          <p:nvPr/>
        </p:nvSpPr>
        <p:spPr>
          <a:xfrm>
            <a:off x="2225549" y="103367"/>
            <a:ext cx="7740900" cy="107143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4400" dirty="0">
                <a:solidFill>
                  <a:srgbClr val="F2FC67"/>
                </a:solidFill>
              </a:rPr>
              <a:t>Casual Customer: </a:t>
            </a:r>
          </a:p>
        </p:txBody>
      </p:sp>
    </p:spTree>
    <p:extLst>
      <p:ext uri="{BB962C8B-B14F-4D97-AF65-F5344CB8AC3E}">
        <p14:creationId xmlns:p14="http://schemas.microsoft.com/office/powerpoint/2010/main" val="1399620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699A71-C8B2-3220-70C5-4F53907A1AF7}"/>
              </a:ext>
            </a:extLst>
          </p:cNvPr>
          <p:cNvPicPr>
            <a:picLocks noGrp="1" noChangeAspect="1"/>
          </p:cNvPicPr>
          <p:nvPr>
            <p:ph idx="1"/>
          </p:nvPr>
        </p:nvPicPr>
        <p:blipFill>
          <a:blip r:embed="rId2"/>
          <a:srcRect/>
          <a:stretch/>
        </p:blipFill>
        <p:spPr>
          <a:xfrm>
            <a:off x="482379" y="271337"/>
            <a:ext cx="11227242" cy="631532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439926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r>
              <a:rPr lang="en-US" sz="1600" cap="none" dirty="0"/>
              <a:t> </a:t>
            </a:r>
            <a:r>
              <a:rPr lang="en-US" sz="1600" cap="none" dirty="0">
                <a:solidFill>
                  <a:srgbClr val="F2FC67"/>
                </a:solidFill>
              </a:rPr>
              <a:t>3.1) </a:t>
            </a:r>
            <a:r>
              <a:rPr lang="en-US" sz="1600" u="sng" cap="none" dirty="0">
                <a:solidFill>
                  <a:srgbClr val="F2FC67"/>
                </a:solidFill>
              </a:rPr>
              <a:t>charts Analyze :</a:t>
            </a:r>
            <a:br>
              <a:rPr lang="en-US" sz="1600" cap="none" dirty="0"/>
            </a:br>
            <a:br>
              <a:rPr lang="en-US" sz="1600" cap="none" dirty="0"/>
            </a:br>
            <a:r>
              <a:rPr lang="en-US" sz="1600" cap="none" dirty="0"/>
              <a:t>- This chart shows that the peak hours for bike rides are between 4:00 PM to 6:00 PM, with the highest number of rides and longest ride durations during this time.</a:t>
            </a:r>
            <a:br>
              <a:rPr lang="en-US" sz="1600" cap="none" dirty="0"/>
            </a:br>
            <a:br>
              <a:rPr lang="en-US" sz="1600" cap="none" dirty="0"/>
            </a:br>
            <a:r>
              <a:rPr lang="en-US" sz="1600" cap="none" dirty="0"/>
              <a:t>- This suggests that this time period is the most popular for using our service.</a:t>
            </a:r>
            <a:br>
              <a:rPr lang="en-US" sz="1600" cap="none" dirty="0"/>
            </a:br>
            <a:br>
              <a:rPr lang="en-US" sz="1600" cap="none" dirty="0"/>
            </a:br>
            <a:r>
              <a:rPr lang="en-US" sz="1600" cap="none" dirty="0"/>
              <a:t>- On the other hand, the chart also indicates that 3:00 AM and 4:00 AM are the least popular times for using our service, with very low numbers of rides during these hours.</a:t>
            </a:r>
            <a:br>
              <a:rPr lang="en-US" sz="1600" cap="none" dirty="0"/>
            </a:br>
            <a:endParaRPr lang="fr-FR" sz="1100" cap="none" dirty="0">
              <a:solidFill>
                <a:schemeClr val="bg1"/>
              </a:solidFill>
            </a:endParaRPr>
          </a:p>
        </p:txBody>
      </p:sp>
      <p:sp>
        <p:nvSpPr>
          <p:cNvPr id="5" name="Espace réservé du contenu 2">
            <a:extLst>
              <a:ext uri="{FF2B5EF4-FFF2-40B4-BE49-F238E27FC236}">
                <a16:creationId xmlns:a16="http://schemas.microsoft.com/office/drawing/2014/main" id="{3B990222-6108-9742-D744-226131F77726}"/>
              </a:ext>
            </a:extLst>
          </p:cNvPr>
          <p:cNvSpPr txBox="1">
            <a:spLocks/>
          </p:cNvSpPr>
          <p:nvPr/>
        </p:nvSpPr>
        <p:spPr>
          <a:xfrm>
            <a:off x="2225549" y="103367"/>
            <a:ext cx="7740900" cy="107143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4400" dirty="0">
                <a:solidFill>
                  <a:srgbClr val="F2FC67"/>
                </a:solidFill>
              </a:rPr>
              <a:t>Annual Customer: </a:t>
            </a:r>
          </a:p>
        </p:txBody>
      </p:sp>
    </p:spTree>
    <p:extLst>
      <p:ext uri="{BB962C8B-B14F-4D97-AF65-F5344CB8AC3E}">
        <p14:creationId xmlns:p14="http://schemas.microsoft.com/office/powerpoint/2010/main" val="4261408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699A71-C8B2-3220-70C5-4F53907A1AF7}"/>
              </a:ext>
            </a:extLst>
          </p:cNvPr>
          <p:cNvPicPr>
            <a:picLocks noGrp="1" noChangeAspect="1"/>
          </p:cNvPicPr>
          <p:nvPr>
            <p:ph idx="1"/>
          </p:nvPr>
        </p:nvPicPr>
        <p:blipFill>
          <a:blip r:embed="rId2"/>
          <a:srcRect l="318" r="318"/>
          <a:stretch/>
        </p:blipFill>
        <p:spPr>
          <a:xfrm>
            <a:off x="482379" y="271337"/>
            <a:ext cx="11227242" cy="631532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593209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r>
              <a:rPr lang="en-US" sz="1600" cap="none" dirty="0"/>
              <a:t> </a:t>
            </a:r>
            <a:r>
              <a:rPr lang="en-US" sz="1600" cap="none" dirty="0">
                <a:solidFill>
                  <a:srgbClr val="F2FC67"/>
                </a:solidFill>
              </a:rPr>
              <a:t>3.1) </a:t>
            </a:r>
            <a:r>
              <a:rPr lang="en-US" sz="1600" u="sng" cap="none" dirty="0">
                <a:solidFill>
                  <a:srgbClr val="F2FC67"/>
                </a:solidFill>
              </a:rPr>
              <a:t>charts Analyze:</a:t>
            </a:r>
            <a:br>
              <a:rPr lang="en-US" sz="1600" cap="none" dirty="0"/>
            </a:br>
            <a:br>
              <a:rPr lang="en-US" sz="1600" cap="none" dirty="0"/>
            </a:br>
            <a:r>
              <a:rPr lang="en-US" sz="1600" cap="none" dirty="0"/>
              <a:t> - The first chart indicates that, overall, classic bikes have been the most utilized bike type this year, followed by docked bikes from January to September.</a:t>
            </a:r>
            <a:br>
              <a:rPr lang="en-US" sz="1600" cap="none" dirty="0"/>
            </a:br>
            <a:r>
              <a:rPr lang="en-US" sz="1600" cap="none" dirty="0"/>
              <a:t>- The second chart shows that, on average, docked bikes are by far the most popular, with usage rates more than three times those of other bike types.</a:t>
            </a:r>
            <a:br>
              <a:rPr lang="en-US" sz="1600" cap="none" dirty="0"/>
            </a:br>
            <a:r>
              <a:rPr lang="en-US" sz="1600" cap="none" dirty="0"/>
              <a:t> </a:t>
            </a:r>
            <a:br>
              <a:rPr lang="en-US" sz="1600" cap="none" dirty="0"/>
            </a:br>
            <a:endParaRPr lang="fr-FR" sz="1100" cap="none" dirty="0">
              <a:solidFill>
                <a:schemeClr val="bg1"/>
              </a:solidFill>
            </a:endParaRPr>
          </a:p>
        </p:txBody>
      </p:sp>
      <p:sp>
        <p:nvSpPr>
          <p:cNvPr id="5" name="Espace réservé du contenu 2">
            <a:extLst>
              <a:ext uri="{FF2B5EF4-FFF2-40B4-BE49-F238E27FC236}">
                <a16:creationId xmlns:a16="http://schemas.microsoft.com/office/drawing/2014/main" id="{3B990222-6108-9742-D744-226131F77726}"/>
              </a:ext>
            </a:extLst>
          </p:cNvPr>
          <p:cNvSpPr txBox="1">
            <a:spLocks/>
          </p:cNvSpPr>
          <p:nvPr/>
        </p:nvSpPr>
        <p:spPr>
          <a:xfrm>
            <a:off x="2225549" y="103367"/>
            <a:ext cx="7740900" cy="107143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4400" dirty="0">
                <a:solidFill>
                  <a:srgbClr val="F2FC67"/>
                </a:solidFill>
              </a:rPr>
              <a:t>Annual Customer: </a:t>
            </a:r>
          </a:p>
        </p:txBody>
      </p:sp>
    </p:spTree>
    <p:extLst>
      <p:ext uri="{BB962C8B-B14F-4D97-AF65-F5344CB8AC3E}">
        <p14:creationId xmlns:p14="http://schemas.microsoft.com/office/powerpoint/2010/main" val="3203174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598212"/>
            <a:ext cx="10988702" cy="4699221"/>
          </a:xfrm>
        </p:spPr>
        <p:txBody>
          <a:bodyPr>
            <a:noAutofit/>
          </a:bodyPr>
          <a:lstStyle/>
          <a:p>
            <a:r>
              <a:rPr lang="en-US" sz="1600" cap="none" dirty="0"/>
              <a:t>For my capstone project, I chose to work on the Cyclistic bike share analysis case study. In this project, I will be performing the tasks of a junior data analyst for the marketing team at Cyclistic, which is a bike-share company in Chicago.</a:t>
            </a:r>
            <a:br>
              <a:rPr lang="en-US" sz="1600" cap="none" dirty="0"/>
            </a:br>
            <a:br>
              <a:rPr lang="en-US" sz="1600" cap="none" dirty="0"/>
            </a:br>
            <a:r>
              <a:rPr lang="en-US" sz="1600" cap="none" dirty="0"/>
              <a:t>To answer the key business questions, I will be using a structured approach consisting of the six primary data analysis steps taught in the course: </a:t>
            </a:r>
            <a:br>
              <a:rPr lang="en-US" sz="1600" cap="none" dirty="0"/>
            </a:br>
            <a:br>
              <a:rPr lang="en-US" sz="1600" cap="none" dirty="0"/>
            </a:br>
            <a:r>
              <a:rPr lang="en-US" sz="1600" cap="none" dirty="0"/>
              <a:t>Ask, Prepare, Process, Analyze, Share And Act.</a:t>
            </a:r>
            <a:br>
              <a:rPr lang="en-US" sz="1600" cap="none" dirty="0"/>
            </a:br>
            <a:br>
              <a:rPr lang="en-US" sz="1600" cap="none" dirty="0"/>
            </a:br>
            <a:r>
              <a:rPr lang="en-US" sz="1600" cap="none" dirty="0"/>
              <a:t>•	Initial analysis of datasets provided by cyclistic using Power Bi.</a:t>
            </a:r>
            <a:br>
              <a:rPr lang="en-US" sz="1600" cap="none" dirty="0"/>
            </a:br>
            <a:r>
              <a:rPr lang="en-US" sz="1600" cap="none" dirty="0"/>
              <a:t>•	Data cleaning, validation and exploration using Power Bi.</a:t>
            </a:r>
            <a:br>
              <a:rPr lang="en-US" sz="1600" cap="none" dirty="0"/>
            </a:br>
            <a:r>
              <a:rPr lang="en-US" sz="1600" cap="none" dirty="0"/>
              <a:t>•	Documentation of code I use for Dax will be in this PowerPoint.</a:t>
            </a:r>
            <a:br>
              <a:rPr lang="en-US" sz="1600" cap="none" dirty="0"/>
            </a:br>
            <a:r>
              <a:rPr lang="en-US" sz="1600" cap="none" dirty="0"/>
              <a:t>•	Data visualization using Power Bi.</a:t>
            </a:r>
            <a:br>
              <a:rPr lang="en-US" sz="1100" cap="none" dirty="0"/>
            </a:b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232916" y="216674"/>
            <a:ext cx="5726165" cy="1071438"/>
          </a:xfrm>
        </p:spPr>
        <p:txBody>
          <a:bodyPr>
            <a:normAutofit/>
          </a:bodyPr>
          <a:lstStyle/>
          <a:p>
            <a:pPr algn="ctr"/>
            <a:r>
              <a:rPr lang="fr-FR" sz="4400" dirty="0">
                <a:solidFill>
                  <a:srgbClr val="F2FC67"/>
                </a:solidFill>
              </a:rPr>
              <a:t>Introduction</a:t>
            </a:r>
          </a:p>
        </p:txBody>
      </p:sp>
    </p:spTree>
    <p:extLst>
      <p:ext uri="{BB962C8B-B14F-4D97-AF65-F5344CB8AC3E}">
        <p14:creationId xmlns:p14="http://schemas.microsoft.com/office/powerpoint/2010/main" val="20480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5F709D0-6A08-9013-6ADB-D48E98496F66}"/>
              </a:ext>
            </a:extLst>
          </p:cNvPr>
          <p:cNvSpPr txBox="1">
            <a:spLocks/>
          </p:cNvSpPr>
          <p:nvPr/>
        </p:nvSpPr>
        <p:spPr>
          <a:xfrm>
            <a:off x="2225549" y="103367"/>
            <a:ext cx="7740900" cy="107143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4400" dirty="0">
                <a:solidFill>
                  <a:srgbClr val="F2FC67"/>
                </a:solidFill>
              </a:rPr>
              <a:t>Annual Customer: </a:t>
            </a:r>
          </a:p>
        </p:txBody>
      </p:sp>
      <p:pic>
        <p:nvPicPr>
          <p:cNvPr id="8" name="Content Placeholder 7">
            <a:extLst>
              <a:ext uri="{FF2B5EF4-FFF2-40B4-BE49-F238E27FC236}">
                <a16:creationId xmlns:a16="http://schemas.microsoft.com/office/drawing/2014/main" id="{DCC52674-463E-82A0-46CB-B9D1C8E8A93E}"/>
              </a:ext>
            </a:extLst>
          </p:cNvPr>
          <p:cNvPicPr>
            <a:picLocks noGrp="1" noChangeAspect="1"/>
          </p:cNvPicPr>
          <p:nvPr>
            <p:ph idx="1"/>
          </p:nvPr>
        </p:nvPicPr>
        <p:blipFill>
          <a:blip r:embed="rId2"/>
          <a:srcRect/>
          <a:stretch/>
        </p:blipFill>
        <p:spPr>
          <a:xfrm>
            <a:off x="1883976" y="944216"/>
            <a:ext cx="8461153" cy="5913784"/>
          </a:xfrm>
        </p:spPr>
      </p:pic>
    </p:spTree>
    <p:extLst>
      <p:ext uri="{BB962C8B-B14F-4D97-AF65-F5344CB8AC3E}">
        <p14:creationId xmlns:p14="http://schemas.microsoft.com/office/powerpoint/2010/main" val="553390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r>
              <a:rPr lang="en-US" sz="1600" cap="none" dirty="0"/>
              <a:t> </a:t>
            </a:r>
            <a:r>
              <a:rPr lang="en-US" sz="1600" cap="none" dirty="0">
                <a:solidFill>
                  <a:srgbClr val="F2FC67"/>
                </a:solidFill>
              </a:rPr>
              <a:t>3.1) </a:t>
            </a:r>
            <a:r>
              <a:rPr lang="en-US" sz="1600" u="sng" cap="none" dirty="0">
                <a:solidFill>
                  <a:srgbClr val="F2FC67"/>
                </a:solidFill>
              </a:rPr>
              <a:t>charts Analyze:</a:t>
            </a:r>
            <a:br>
              <a:rPr lang="en-US" sz="1600" cap="none" dirty="0"/>
            </a:br>
            <a:br>
              <a:rPr lang="en-US" sz="1600" cap="none" dirty="0"/>
            </a:br>
            <a:r>
              <a:rPr lang="en-US" sz="1600" cap="none" dirty="0"/>
              <a:t> - The chart indicates that, the majority of ride start and end locations are within close proximity to the lake's coast.</a:t>
            </a:r>
            <a:br>
              <a:rPr lang="en-US" sz="1600" cap="none" dirty="0"/>
            </a:br>
            <a:r>
              <a:rPr lang="en-US" sz="1600" cap="none" dirty="0"/>
              <a:t> </a:t>
            </a:r>
            <a:br>
              <a:rPr lang="en-US" sz="1600" cap="none" dirty="0"/>
            </a:br>
            <a:endParaRPr lang="fr-FR" sz="1100" cap="none" dirty="0">
              <a:solidFill>
                <a:schemeClr val="bg1"/>
              </a:solidFill>
            </a:endParaRPr>
          </a:p>
        </p:txBody>
      </p:sp>
      <p:sp>
        <p:nvSpPr>
          <p:cNvPr id="5" name="Espace réservé du contenu 2">
            <a:extLst>
              <a:ext uri="{FF2B5EF4-FFF2-40B4-BE49-F238E27FC236}">
                <a16:creationId xmlns:a16="http://schemas.microsoft.com/office/drawing/2014/main" id="{3B990222-6108-9742-D744-226131F77726}"/>
              </a:ext>
            </a:extLst>
          </p:cNvPr>
          <p:cNvSpPr txBox="1">
            <a:spLocks/>
          </p:cNvSpPr>
          <p:nvPr/>
        </p:nvSpPr>
        <p:spPr>
          <a:xfrm>
            <a:off x="2225549" y="103367"/>
            <a:ext cx="7740900" cy="107143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4400" dirty="0">
                <a:solidFill>
                  <a:srgbClr val="F2FC67"/>
                </a:solidFill>
              </a:rPr>
              <a:t>Annual Customer: </a:t>
            </a:r>
          </a:p>
        </p:txBody>
      </p:sp>
    </p:spTree>
    <p:extLst>
      <p:ext uri="{BB962C8B-B14F-4D97-AF65-F5344CB8AC3E}">
        <p14:creationId xmlns:p14="http://schemas.microsoft.com/office/powerpoint/2010/main" val="940996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5F709D0-6A08-9013-6ADB-D48E98496F66}"/>
              </a:ext>
            </a:extLst>
          </p:cNvPr>
          <p:cNvSpPr txBox="1">
            <a:spLocks/>
          </p:cNvSpPr>
          <p:nvPr/>
        </p:nvSpPr>
        <p:spPr>
          <a:xfrm>
            <a:off x="2225549" y="103367"/>
            <a:ext cx="7740900" cy="107143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4400" dirty="0">
                <a:solidFill>
                  <a:srgbClr val="F2FC67"/>
                </a:solidFill>
              </a:rPr>
              <a:t>Casual Customer: </a:t>
            </a:r>
          </a:p>
        </p:txBody>
      </p:sp>
      <p:pic>
        <p:nvPicPr>
          <p:cNvPr id="7" name="Content Placeholder 6">
            <a:extLst>
              <a:ext uri="{FF2B5EF4-FFF2-40B4-BE49-F238E27FC236}">
                <a16:creationId xmlns:a16="http://schemas.microsoft.com/office/drawing/2014/main" id="{F99DA8DA-4833-A5E1-50B0-78EB3B4AA8E6}"/>
              </a:ext>
            </a:extLst>
          </p:cNvPr>
          <p:cNvPicPr>
            <a:picLocks noGrp="1" noChangeAspect="1"/>
          </p:cNvPicPr>
          <p:nvPr>
            <p:ph idx="1"/>
          </p:nvPr>
        </p:nvPicPr>
        <p:blipFill>
          <a:blip r:embed="rId2"/>
          <a:srcRect/>
          <a:stretch/>
        </p:blipFill>
        <p:spPr>
          <a:xfrm>
            <a:off x="1908950" y="954158"/>
            <a:ext cx="8374097" cy="5903842"/>
          </a:xfrm>
        </p:spPr>
      </p:pic>
    </p:spTree>
    <p:extLst>
      <p:ext uri="{BB962C8B-B14F-4D97-AF65-F5344CB8AC3E}">
        <p14:creationId xmlns:p14="http://schemas.microsoft.com/office/powerpoint/2010/main" val="605166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r>
              <a:rPr lang="en-US" sz="1600" cap="none" dirty="0"/>
              <a:t> </a:t>
            </a:r>
            <a:r>
              <a:rPr lang="en-US" sz="1600" cap="none" dirty="0">
                <a:solidFill>
                  <a:srgbClr val="F2FC67"/>
                </a:solidFill>
              </a:rPr>
              <a:t>3.1) </a:t>
            </a:r>
            <a:r>
              <a:rPr lang="en-US" sz="1600" u="sng" cap="none" dirty="0">
                <a:solidFill>
                  <a:srgbClr val="F2FC67"/>
                </a:solidFill>
              </a:rPr>
              <a:t>charts Analyze:</a:t>
            </a:r>
            <a:br>
              <a:rPr lang="en-US" sz="1600" cap="none" dirty="0"/>
            </a:br>
            <a:br>
              <a:rPr lang="en-US" sz="1600" cap="none" dirty="0"/>
            </a:br>
            <a:r>
              <a:rPr lang="en-US" sz="1600" cap="none" dirty="0"/>
              <a:t> - The chart indicates that, in comparison to the chart for annual riders, the trips to the respective bike stations are more dispersed rather than concentrated at a few stations close to the lake.</a:t>
            </a:r>
            <a:br>
              <a:rPr lang="en-US" sz="1600" cap="none" dirty="0"/>
            </a:br>
            <a:r>
              <a:rPr lang="en-US" sz="1600" cap="none" dirty="0"/>
              <a:t>- However, stations close to the lake remain the most popular spots for rides.</a:t>
            </a:r>
            <a:br>
              <a:rPr lang="en-US" sz="1600" cap="none" dirty="0"/>
            </a:br>
            <a:endParaRPr lang="fr-FR" sz="1100" cap="none" dirty="0">
              <a:solidFill>
                <a:schemeClr val="bg1"/>
              </a:solidFill>
            </a:endParaRPr>
          </a:p>
        </p:txBody>
      </p:sp>
      <p:sp>
        <p:nvSpPr>
          <p:cNvPr id="5" name="Espace réservé du contenu 2">
            <a:extLst>
              <a:ext uri="{FF2B5EF4-FFF2-40B4-BE49-F238E27FC236}">
                <a16:creationId xmlns:a16="http://schemas.microsoft.com/office/drawing/2014/main" id="{3B990222-6108-9742-D744-226131F77726}"/>
              </a:ext>
            </a:extLst>
          </p:cNvPr>
          <p:cNvSpPr txBox="1">
            <a:spLocks/>
          </p:cNvSpPr>
          <p:nvPr/>
        </p:nvSpPr>
        <p:spPr>
          <a:xfrm>
            <a:off x="2225549" y="103367"/>
            <a:ext cx="7740900" cy="107143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4400" dirty="0">
                <a:solidFill>
                  <a:srgbClr val="F2FC67"/>
                </a:solidFill>
              </a:rPr>
              <a:t>Casual Customer: </a:t>
            </a:r>
          </a:p>
        </p:txBody>
      </p:sp>
    </p:spTree>
    <p:extLst>
      <p:ext uri="{BB962C8B-B14F-4D97-AF65-F5344CB8AC3E}">
        <p14:creationId xmlns:p14="http://schemas.microsoft.com/office/powerpoint/2010/main" val="2460900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2369488"/>
            <a:ext cx="10988702" cy="4488511"/>
          </a:xfrm>
        </p:spPr>
        <p:txBody>
          <a:bodyPr>
            <a:noAutofit/>
          </a:bodyPr>
          <a:lstStyle/>
          <a:p>
            <a:r>
              <a:rPr lang="en-US" sz="1600" cap="none" dirty="0"/>
              <a:t>at this phase we will attempt to address the issue raised by the query in this clause and present our findings (data-driven decision). </a:t>
            </a:r>
            <a:br>
              <a:rPr lang="en-US" sz="1600" u="sng" cap="none" dirty="0">
                <a:solidFill>
                  <a:srgbClr val="F2FC67"/>
                </a:solidFill>
              </a:rPr>
            </a:br>
            <a:br>
              <a:rPr lang="en-US" sz="1600" u="sng" cap="none" dirty="0">
                <a:solidFill>
                  <a:srgbClr val="F2FC67"/>
                </a:solidFill>
              </a:rPr>
            </a:br>
            <a:r>
              <a:rPr lang="en-US" sz="1600" u="sng" cap="none" dirty="0">
                <a:solidFill>
                  <a:srgbClr val="F2FC67"/>
                </a:solidFill>
              </a:rPr>
              <a:t>Summary:</a:t>
            </a:r>
            <a:br>
              <a:rPr lang="en-US" sz="1600" u="sng" cap="none" dirty="0">
                <a:solidFill>
                  <a:srgbClr val="F2FC67"/>
                </a:solidFill>
              </a:rPr>
            </a:br>
            <a:r>
              <a:rPr lang="en-US" sz="1600" cap="none" dirty="0">
                <a:solidFill>
                  <a:srgbClr val="F2FC67"/>
                </a:solidFill>
              </a:rPr>
              <a:t>1.1) </a:t>
            </a:r>
            <a:r>
              <a:rPr lang="en-US" sz="1600" u="sng" cap="none" dirty="0">
                <a:solidFill>
                  <a:srgbClr val="F2FC67"/>
                </a:solidFill>
              </a:rPr>
              <a:t>some discovery:</a:t>
            </a:r>
            <a:br>
              <a:rPr lang="en-US" sz="1600" u="sng" cap="none" dirty="0">
                <a:solidFill>
                  <a:srgbClr val="F2FC67"/>
                </a:solidFill>
              </a:rPr>
            </a:br>
            <a:br>
              <a:rPr lang="en-US" sz="1600" cap="none" dirty="0"/>
            </a:br>
            <a:r>
              <a:rPr lang="en-US" sz="1600" cap="none" dirty="0"/>
              <a:t>- We found that 55% (2.5 million) of our riders are casual riders, while 45% (2.3 million) are annual riders, representing a 5% difference between the two. Casual riders utilize the bikes more in terms of time, with 71% on average, 66% in total, and 97% riding duration in 2021, but they take 10% fewer rides than annual riders.</a:t>
            </a:r>
            <a:br>
              <a:rPr lang="en-US" sz="1600" cap="none" dirty="0"/>
            </a:br>
            <a:br>
              <a:rPr lang="en-US" sz="1600" cap="none" dirty="0"/>
            </a:br>
            <a:r>
              <a:rPr lang="en-US" sz="1600" cap="none" dirty="0"/>
              <a:t>- When examining the times that people accessed our service throughout the day, week, and month, we found that:</a:t>
            </a:r>
            <a:br>
              <a:rPr lang="en-US" sz="1600" cap="none" dirty="0"/>
            </a:br>
            <a:r>
              <a:rPr lang="en-US" sz="1600" cap="none" dirty="0"/>
              <a:t>             Days: The most used times are 16:00, 17:00, and 18:00, </a:t>
            </a:r>
            <a:br>
              <a:rPr lang="en-US" sz="1600" cap="none" dirty="0"/>
            </a:br>
            <a:r>
              <a:rPr lang="en-US" sz="1600" cap="none" dirty="0"/>
              <a:t>                        while the least used times are 03:00 and 04:00.</a:t>
            </a:r>
            <a:br>
              <a:rPr lang="en-US" sz="1600" cap="none" dirty="0"/>
            </a:br>
            <a:br>
              <a:rPr lang="en-US" sz="1600" cap="none" dirty="0"/>
            </a:br>
            <a:r>
              <a:rPr lang="en-US" sz="1600" cap="none" dirty="0"/>
              <a:t>            Week: The most used days are Sunday and Saturday (weekends), </a:t>
            </a:r>
            <a:br>
              <a:rPr lang="en-US" sz="1600" cap="none" dirty="0"/>
            </a:br>
            <a:r>
              <a:rPr lang="en-US" sz="1600" cap="none" dirty="0"/>
              <a:t>                        while the least used days are Tuesday and Wednesday.</a:t>
            </a:r>
            <a:br>
              <a:rPr lang="en-US" sz="1600" cap="none" dirty="0"/>
            </a:br>
            <a:br>
              <a:rPr lang="en-US" sz="1600" cap="none" dirty="0"/>
            </a:br>
            <a:r>
              <a:rPr lang="en-US" sz="1600" cap="none" dirty="0"/>
              <a:t>            </a:t>
            </a: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months</a:t>
            </a:r>
            <a:r>
              <a:rPr lang="en-US" sz="1600" cap="none" dirty="0"/>
              <a:t> : </a:t>
            </a: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The most used months are June and July </a:t>
            </a:r>
            <a:r>
              <a:rPr kumimoji="0" lang="en-US" sz="1600" b="0" i="0" u="none" strike="noStrike" kern="1200" cap="none" spc="0" normalizeH="0" baseline="0" noProof="0" dirty="0">
                <a:ln w="3175" cmpd="sng">
                  <a:noFill/>
                </a:ln>
                <a:solidFill>
                  <a:schemeClr val="bg1"/>
                </a:solidFill>
                <a:effectLst/>
                <a:uLnTx/>
                <a:uFillTx/>
                <a:latin typeface="Century Gothic" panose="020B0502020202020204"/>
                <a:ea typeface="+mj-ea"/>
                <a:cs typeface="+mj-cs"/>
              </a:rPr>
              <a:t>(the summer season)</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                            while the least used months are January and February </a:t>
            </a:r>
            <a:r>
              <a:rPr kumimoji="0" lang="en-US" sz="1600" b="0" i="0" u="none" strike="noStrike" kern="1200" cap="none" spc="0" normalizeH="0" baseline="0" noProof="0" dirty="0">
                <a:ln w="3175" cmpd="sng">
                  <a:noFill/>
                </a:ln>
                <a:solidFill>
                  <a:schemeClr val="bg1"/>
                </a:solidFill>
                <a:effectLst/>
                <a:uLnTx/>
                <a:uFillTx/>
                <a:latin typeface="Century Gothic" panose="020B0502020202020204"/>
                <a:ea typeface="+mj-ea"/>
                <a:cs typeface="+mj-cs"/>
              </a:rPr>
              <a:t>(the winter season)</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lang="en-US" sz="1100" cap="none" dirty="0"/>
            </a:b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2646459" y="278296"/>
            <a:ext cx="6899080" cy="1071438"/>
          </a:xfrm>
        </p:spPr>
        <p:txBody>
          <a:bodyPr>
            <a:normAutofit/>
          </a:bodyPr>
          <a:lstStyle/>
          <a:p>
            <a:pPr algn="ctr"/>
            <a:r>
              <a:rPr lang="en-US" sz="4400" dirty="0">
                <a:solidFill>
                  <a:srgbClr val="F2FC67"/>
                </a:solidFill>
              </a:rPr>
              <a:t>Act:</a:t>
            </a:r>
          </a:p>
        </p:txBody>
      </p:sp>
    </p:spTree>
    <p:extLst>
      <p:ext uri="{BB962C8B-B14F-4D97-AF65-F5344CB8AC3E}">
        <p14:creationId xmlns:p14="http://schemas.microsoft.com/office/powerpoint/2010/main" val="344908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2369488"/>
            <a:ext cx="10988702" cy="4488511"/>
          </a:xfrm>
        </p:spPr>
        <p:txBody>
          <a:bodyPr>
            <a:noAutofit/>
          </a:bodyPr>
          <a:lstStyle/>
          <a:p>
            <a:r>
              <a:rPr lang="en-US" sz="1600" cap="none" dirty="0">
                <a:solidFill>
                  <a:srgbClr val="F2FC67"/>
                </a:solidFill>
              </a:rPr>
              <a:t>1.1) </a:t>
            </a:r>
            <a:r>
              <a:rPr lang="en-US" sz="1600" u="sng" cap="none" dirty="0">
                <a:solidFill>
                  <a:srgbClr val="F2FC67"/>
                </a:solidFill>
              </a:rPr>
              <a:t>some discovery:</a:t>
            </a:r>
            <a:br>
              <a:rPr lang="en-US" sz="1600" u="sng" cap="none" dirty="0">
                <a:solidFill>
                  <a:srgbClr val="F2FC67"/>
                </a:solidFill>
              </a:rPr>
            </a:br>
            <a:br>
              <a:rPr lang="en-US" sz="1600" cap="none" dirty="0"/>
            </a:br>
            <a:r>
              <a:rPr lang="en-US" sz="1600" cap="none" dirty="0"/>
              <a:t>- Annual clients have an average ride duration of 13.18 minutes and a total of 33.5 million minutes ridden over all the years analyzed, while casual clients have an average ride duration of 32.51 minutes and a total of 66.6 million minutes ridden.</a:t>
            </a:r>
            <a:br>
              <a:rPr lang="en-US" sz="1600" cap="none" dirty="0"/>
            </a:br>
            <a:br>
              <a:rPr lang="en-US" sz="1600" cap="none" dirty="0"/>
            </a:br>
            <a:r>
              <a:rPr lang="en-US" sz="1600" cap="none" dirty="0"/>
              <a:t>- </a:t>
            </a: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 We observed that the curve of the total ride duration for annual clients remains relatively stable throughout the week, while for casual clients, there is a significant spike in ride duration, up to two times greater, on weekends.</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lang="en-US" sz="1600" cap="none" dirty="0">
                <a:solidFill>
                  <a:prstClr val="white"/>
                </a:solidFill>
                <a:latin typeface="Century Gothic" panose="020B0502020202020204"/>
              </a:rPr>
            </a:b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  We discovered that the most commonly used bike type for both client categories is the classic bike.</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  Looking at the map chart, we found that while there are differences in the distribution of casual and annual customers, most customers are concentrated around the lake area and the downtown core of Chicago.</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lang="en-US" sz="1100" cap="none" dirty="0"/>
            </a:b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2646459" y="278296"/>
            <a:ext cx="6899080" cy="1071438"/>
          </a:xfrm>
        </p:spPr>
        <p:txBody>
          <a:bodyPr>
            <a:normAutofit/>
          </a:bodyPr>
          <a:lstStyle/>
          <a:p>
            <a:pPr algn="ctr"/>
            <a:r>
              <a:rPr lang="en-US" sz="4400" dirty="0">
                <a:solidFill>
                  <a:srgbClr val="F2FC67"/>
                </a:solidFill>
              </a:rPr>
              <a:t>Act:</a:t>
            </a:r>
          </a:p>
        </p:txBody>
      </p:sp>
    </p:spTree>
    <p:extLst>
      <p:ext uri="{BB962C8B-B14F-4D97-AF65-F5344CB8AC3E}">
        <p14:creationId xmlns:p14="http://schemas.microsoft.com/office/powerpoint/2010/main" val="3395395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9" y="1717483"/>
            <a:ext cx="10988702" cy="5319422"/>
          </a:xfrm>
        </p:spPr>
        <p:txBody>
          <a:bodyPr>
            <a:noAutofit/>
          </a:bodyPr>
          <a:lstStyle/>
          <a:p>
            <a:r>
              <a:rPr lang="en-US" sz="1600" cap="none" dirty="0">
                <a:solidFill>
                  <a:srgbClr val="F2FC67"/>
                </a:solidFill>
              </a:rPr>
              <a:t>1.2) </a:t>
            </a:r>
            <a:r>
              <a:rPr lang="en-US" sz="1600" u="sng" cap="none" dirty="0">
                <a:solidFill>
                  <a:srgbClr val="F2FC67"/>
                </a:solidFill>
              </a:rPr>
              <a:t>answer for:</a:t>
            </a:r>
            <a:r>
              <a:rPr lang="en-US" sz="1600" cap="none" dirty="0">
                <a:solidFill>
                  <a:srgbClr val="F2FC67"/>
                </a:solidFill>
              </a:rPr>
              <a:t> </a:t>
            </a:r>
            <a:r>
              <a:rPr kumimoji="0" lang="en-US" sz="1600" b="0" i="0" u="none" strike="noStrike" kern="1200" cap="none" spc="0" normalizeH="0" baseline="0" noProof="0" dirty="0">
                <a:ln w="3175" cmpd="sng">
                  <a:noFill/>
                </a:ln>
                <a:effectLst/>
                <a:uLnTx/>
                <a:uFillTx/>
                <a:latin typeface="Century Gothic" panose="020B0502020202020204"/>
                <a:ea typeface="+mj-ea"/>
                <a:cs typeface="+mj-cs"/>
              </a:rPr>
              <a:t>How do annual members and casual riders use Cyclistic bikes differently?</a:t>
            </a:r>
            <a:br>
              <a:rPr kumimoji="0" lang="en-US" sz="1600" b="0" i="0" u="none" strike="noStrike" kern="1200" cap="none" spc="0" normalizeH="0" baseline="0" noProof="0" dirty="0">
                <a:ln w="3175" cmpd="sng">
                  <a:noFill/>
                </a:ln>
                <a:effectLst/>
                <a:uLnTx/>
                <a:uFillTx/>
                <a:latin typeface="Century Gothic" panose="020B0502020202020204"/>
                <a:ea typeface="+mj-ea"/>
                <a:cs typeface="+mj-cs"/>
              </a:rPr>
            </a:br>
            <a:r>
              <a:rPr kumimoji="0" lang="en-US" sz="1600" b="0" i="0" u="none" strike="noStrike" kern="1200" cap="none" spc="0" normalizeH="0" baseline="0" noProof="0" dirty="0">
                <a:ln w="3175" cmpd="sng">
                  <a:noFill/>
                </a:ln>
                <a:effectLst/>
                <a:uLnTx/>
                <a:uFillTx/>
                <a:latin typeface="Century Gothic" panose="020B0502020202020204"/>
                <a:ea typeface="+mj-ea"/>
                <a:cs typeface="+mj-cs"/>
              </a:rPr>
              <a:t>   </a:t>
            </a:r>
            <a:br>
              <a:rPr kumimoji="0" lang="en-US" sz="1600" b="0" i="0" u="none" strike="noStrike" kern="1200" cap="none" spc="0" normalizeH="0" baseline="0" noProof="0" dirty="0">
                <a:ln w="3175" cmpd="sng">
                  <a:noFill/>
                </a:ln>
                <a:effectLst/>
                <a:uLnTx/>
                <a:uFillTx/>
                <a:latin typeface="Century Gothic" panose="020B0502020202020204"/>
                <a:ea typeface="+mj-ea"/>
                <a:cs typeface="+mj-cs"/>
              </a:rPr>
            </a:br>
            <a:r>
              <a:rPr kumimoji="0" lang="en-US" sz="1600" b="0" i="0" u="none" strike="noStrike" kern="1200" cap="none" spc="0" normalizeH="0" baseline="0" noProof="0" dirty="0">
                <a:ln w="3175" cmpd="sng">
                  <a:noFill/>
                </a:ln>
                <a:effectLst/>
                <a:uLnTx/>
                <a:uFillTx/>
                <a:latin typeface="Century Gothic" panose="020B0502020202020204"/>
                <a:ea typeface="+mj-ea"/>
                <a:cs typeface="+mj-cs"/>
              </a:rPr>
              <a:t>- </a:t>
            </a:r>
            <a:r>
              <a:rPr lang="en-US" sz="1600" cap="none" dirty="0"/>
              <a:t>Casual riders use the bikes for longer periods of time on average and in total, but take fewer rides compared to annual members.</a:t>
            </a:r>
            <a:br>
              <a:rPr lang="en-US" sz="1600" cap="none" dirty="0"/>
            </a:br>
            <a:br>
              <a:rPr lang="en-US" sz="1600" cap="none" dirty="0"/>
            </a:br>
            <a:r>
              <a:rPr lang="en-US" sz="1600" cap="none" dirty="0"/>
              <a:t>- Casual riders tend to use the bikes more on weekends, with ride times that can be twice as long as during weekdays. Annual members' ride times are generally more consistent throughout the week.</a:t>
            </a:r>
            <a:br>
              <a:rPr lang="en-US" sz="1600" cap="none" dirty="0"/>
            </a:br>
            <a:r>
              <a:rPr lang="en-US" sz="1600" cap="none" dirty="0">
                <a:solidFill>
                  <a:schemeClr val="bg1">
                    <a:lumMod val="95000"/>
                    <a:lumOff val="5000"/>
                  </a:schemeClr>
                </a:solidFill>
              </a:rPr>
              <a:t>                  - One possible explanation for this is that casual riders may have more free time on weekends to        engage in leisure activities, while annual members may be using the bikes more for regular commuting to work or school</a:t>
            </a:r>
            <a:br>
              <a:rPr lang="en-US" sz="1600" cap="none" dirty="0"/>
            </a:br>
            <a:br>
              <a:rPr lang="en-US" sz="1600" cap="none" dirty="0"/>
            </a:br>
            <a:r>
              <a:rPr lang="en-US" sz="1600" cap="none" dirty="0"/>
              <a:t>- Annual members are more likely to be concentrated around the Lake area and downtown Chicago, while casual riders are more spread out throughout the city.</a:t>
            </a:r>
            <a:br>
              <a:rPr lang="en-US" sz="1600" cap="none" dirty="0"/>
            </a:br>
            <a:br>
              <a:rPr lang="en-US" sz="1600" cap="none" dirty="0"/>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lang="en-US" sz="1100" cap="none" dirty="0"/>
            </a:b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2646459" y="272333"/>
            <a:ext cx="6899080" cy="1071438"/>
          </a:xfrm>
        </p:spPr>
        <p:txBody>
          <a:bodyPr>
            <a:normAutofit/>
          </a:bodyPr>
          <a:lstStyle/>
          <a:p>
            <a:pPr algn="ctr"/>
            <a:r>
              <a:rPr lang="en-US" sz="4400" dirty="0">
                <a:solidFill>
                  <a:srgbClr val="F2FC67"/>
                </a:solidFill>
              </a:rPr>
              <a:t>Act:</a:t>
            </a:r>
          </a:p>
        </p:txBody>
      </p:sp>
    </p:spTree>
    <p:extLst>
      <p:ext uri="{BB962C8B-B14F-4D97-AF65-F5344CB8AC3E}">
        <p14:creationId xmlns:p14="http://schemas.microsoft.com/office/powerpoint/2010/main" val="2514196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9" y="1717483"/>
            <a:ext cx="10988702" cy="5319422"/>
          </a:xfrm>
        </p:spPr>
        <p:txBody>
          <a:bodyPr>
            <a:noAutofit/>
          </a:bodyPr>
          <a:lstStyle/>
          <a:p>
            <a:r>
              <a:rPr lang="en-US" sz="1600" cap="none" dirty="0"/>
              <a:t>- For casual clients, the highest number of rides occur in June and July, which are only 2 months, but for annual clients, the highest number of rides occur in June, July, August, and September, which are 4 months.</a:t>
            </a:r>
            <a:br>
              <a:rPr lang="en-US" sz="1600" cap="none" dirty="0"/>
            </a:br>
            <a:r>
              <a:rPr lang="en-US" sz="1600" cap="none" dirty="0"/>
              <a:t>               </a:t>
            </a:r>
            <a:r>
              <a:rPr lang="en-US" sz="1600" cap="none" dirty="0">
                <a:solidFill>
                  <a:schemeClr val="bg1">
                    <a:lumMod val="95000"/>
                    <a:lumOff val="5000"/>
                  </a:schemeClr>
                </a:solidFill>
              </a:rPr>
              <a:t>- This seasonal fluctuation could be due to weather conditions. For instance, when it's cold outside, we tend to have fewer clients, and the opposite is true when the weather gets warmer.</a:t>
            </a:r>
            <a:br>
              <a:rPr lang="en-US" sz="1600" cap="none" dirty="0">
                <a:solidFill>
                  <a:schemeClr val="bg1">
                    <a:lumMod val="95000"/>
                    <a:lumOff val="5000"/>
                  </a:schemeClr>
                </a:solidFill>
              </a:rPr>
            </a:br>
            <a:r>
              <a:rPr lang="en-US" sz="1600" cap="none" dirty="0">
                <a:solidFill>
                  <a:schemeClr val="bg1">
                    <a:lumMod val="95000"/>
                    <a:lumOff val="5000"/>
                  </a:schemeClr>
                </a:solidFill>
              </a:rPr>
              <a:t>               - Since Chicago received 30.7 million visitors in 2021, there is a high probability that some of our clients are tourists or families enjoying a day at the beach.</a:t>
            </a:r>
            <a:br>
              <a:rPr lang="en-US" sz="1600" cap="none" dirty="0"/>
            </a:br>
            <a:br>
              <a:rPr lang="en-US" sz="1600" cap="none" dirty="0"/>
            </a:br>
            <a:r>
              <a:rPr lang="en-US" sz="1600" cap="none" dirty="0"/>
              <a:t>- Annual clients tend to use classic bikes more frequently throughout the year with higher scores. For casual clients, the same applies except for two things: docked bikes are the most used in April and May, and docked bikes have the highest average time.</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lang="en-US" sz="1100" cap="none" dirty="0"/>
            </a:b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2646459" y="272333"/>
            <a:ext cx="6899080" cy="1071438"/>
          </a:xfrm>
        </p:spPr>
        <p:txBody>
          <a:bodyPr>
            <a:normAutofit/>
          </a:bodyPr>
          <a:lstStyle/>
          <a:p>
            <a:pPr algn="ctr"/>
            <a:r>
              <a:rPr lang="en-US" sz="4400" dirty="0">
                <a:solidFill>
                  <a:srgbClr val="F2FC67"/>
                </a:solidFill>
              </a:rPr>
              <a:t>Act:</a:t>
            </a:r>
          </a:p>
        </p:txBody>
      </p:sp>
    </p:spTree>
    <p:extLst>
      <p:ext uri="{BB962C8B-B14F-4D97-AF65-F5344CB8AC3E}">
        <p14:creationId xmlns:p14="http://schemas.microsoft.com/office/powerpoint/2010/main" val="1775667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2369488"/>
            <a:ext cx="10988702" cy="4488511"/>
          </a:xfrm>
        </p:spPr>
        <p:txBody>
          <a:bodyPr>
            <a:noAutofit/>
          </a:bodyPr>
          <a:lstStyle/>
          <a:p>
            <a:r>
              <a:rPr lang="en-US" sz="1600" cap="none" dirty="0">
                <a:solidFill>
                  <a:srgbClr val="F2FC67"/>
                </a:solidFill>
              </a:rPr>
              <a:t>1.3) </a:t>
            </a:r>
            <a:r>
              <a:rPr lang="en-US" sz="1600" u="sng" cap="none" dirty="0">
                <a:solidFill>
                  <a:srgbClr val="F2FC67"/>
                </a:solidFill>
              </a:rPr>
              <a:t>Recommendations:</a:t>
            </a:r>
            <a:r>
              <a:rPr lang="en-US" sz="1600" cap="none" dirty="0">
                <a:solidFill>
                  <a:srgbClr val="F2FC67"/>
                </a:solidFill>
              </a:rPr>
              <a:t> </a:t>
            </a:r>
            <a:r>
              <a:rPr lang="en-US" sz="1600" cap="none" dirty="0"/>
              <a:t>To increasing the number of rider membership by converting casual riders into annual members :</a:t>
            </a:r>
            <a:br>
              <a:rPr lang="en-US" sz="1600" u="sng" cap="none" dirty="0">
                <a:solidFill>
                  <a:srgbClr val="F2FC67"/>
                </a:solidFill>
              </a:rPr>
            </a:br>
            <a:br>
              <a:rPr lang="en-US" sz="1600" u="sng" cap="none" dirty="0">
                <a:solidFill>
                  <a:srgbClr val="F2FC67"/>
                </a:solidFill>
              </a:rPr>
            </a:br>
            <a:br>
              <a:rPr lang="en-US" sz="1600" cap="none" dirty="0"/>
            </a:br>
            <a:r>
              <a:rPr lang="en-US" sz="1600" cap="none" dirty="0"/>
              <a:t>- It is difficult to give a very sharp recommendation since we don't have all the data or well-detailed information, such as how the casual clients became annual members. However, we can make some speculations based on the facts we have.</a:t>
            </a:r>
            <a:br>
              <a:rPr lang="en-US" sz="1600" cap="none" dirty="0"/>
            </a:br>
            <a:br>
              <a:rPr lang="en-US" sz="1600" cap="none" dirty="0"/>
            </a:br>
            <a:r>
              <a:rPr lang="en-US" sz="1600" cap="none" dirty="0"/>
              <a:t>- More than half of the riders are already members, indicating that the company has already sustained some level of loyalty among its bike users. Therefore, the company has a chance to convert more casual riders into members.</a:t>
            </a:r>
            <a:br>
              <a:rPr lang="en-US" sz="1600" cap="none" dirty="0"/>
            </a:br>
            <a:br>
              <a:rPr lang="en-US" sz="1600" cap="none" dirty="0"/>
            </a:br>
            <a:r>
              <a:rPr lang="en-US" sz="1600" cap="none" dirty="0"/>
              <a:t>- Since we know weekends, summer days, and holidays are the best days to ride, we can ask the marketing team to target these days, especially during the spring and summer months.</a:t>
            </a:r>
            <a:br>
              <a:rPr lang="en-US" sz="1600" cap="none" dirty="0"/>
            </a:br>
            <a:br>
              <a:rPr lang="en-US" sz="1600" cap="none" dirty="0"/>
            </a:br>
            <a:r>
              <a:rPr lang="en-US" sz="1600" cap="none" dirty="0"/>
              <a:t>- Since casual riders use our service a lot over time, we can offer subscription reductions on longer journeys, or set up a point system where the more you use our service, the more points you will have. At the end of the month or year, these points can be exchanged for a gift or more days with our service.</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lang="en-US" sz="1100" cap="none" dirty="0"/>
            </a:b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2646459" y="278296"/>
            <a:ext cx="6899080" cy="1071438"/>
          </a:xfrm>
        </p:spPr>
        <p:txBody>
          <a:bodyPr>
            <a:normAutofit/>
          </a:bodyPr>
          <a:lstStyle/>
          <a:p>
            <a:pPr algn="ctr"/>
            <a:r>
              <a:rPr lang="en-US" sz="4400" dirty="0">
                <a:solidFill>
                  <a:srgbClr val="F2FC67"/>
                </a:solidFill>
              </a:rPr>
              <a:t>Act:</a:t>
            </a:r>
          </a:p>
        </p:txBody>
      </p:sp>
    </p:spTree>
    <p:extLst>
      <p:ext uri="{BB962C8B-B14F-4D97-AF65-F5344CB8AC3E}">
        <p14:creationId xmlns:p14="http://schemas.microsoft.com/office/powerpoint/2010/main" val="4050991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717482"/>
            <a:ext cx="10988702" cy="4488511"/>
          </a:xfrm>
        </p:spPr>
        <p:txBody>
          <a:bodyPr>
            <a:noAutofit/>
          </a:bodyPr>
          <a:lstStyle/>
          <a:p>
            <a:r>
              <a:rPr lang="en-US" sz="1600" cap="none" dirty="0"/>
              <a:t>- Propose an application that tracks and displays the number of calories burned or money saved by using our service instead of conventional means of transport at the end of every month and year.</a:t>
            </a:r>
            <a:br>
              <a:rPr lang="en-US" sz="1600" cap="none" dirty="0"/>
            </a:br>
            <a:br>
              <a:rPr lang="en-US" sz="1600" cap="none" dirty="0"/>
            </a:br>
            <a:r>
              <a:rPr lang="en-US" sz="1600" cap="none" dirty="0"/>
              <a:t>- Loyalty program: Implement a loyalty program for casual riders that offers incentives for frequent use, such as discounts or exclusive offers. This will encourage them to use the service more frequently and increase the likelihood of them becoming annual members.</a:t>
            </a:r>
            <a:br>
              <a:rPr lang="en-US" sz="1600" cap="none" dirty="0"/>
            </a:br>
            <a:br>
              <a:rPr lang="en-US" sz="1600" cap="none" dirty="0"/>
            </a:br>
            <a:r>
              <a:rPr lang="en-US" sz="1600" cap="none" dirty="0"/>
              <a:t>- Offer new subscribers a free month to incentivize them to try out our service and potentially become long-term customers.</a:t>
            </a:r>
            <a:br>
              <a:rPr lang="en-US" sz="1600" cap="none" dirty="0"/>
            </a:br>
            <a:br>
              <a:rPr lang="en-US" sz="1600" cap="none" dirty="0"/>
            </a:br>
            <a:r>
              <a:rPr lang="en-US" sz="1600" cap="none" dirty="0"/>
              <a:t>- Develop microtargeted offers that are customized and delivered to specific segments of our consumer base, to maximize the effectiveness of our promotions.</a:t>
            </a:r>
            <a:br>
              <a:rPr lang="en-US" sz="1600" cap="none" dirty="0"/>
            </a:br>
            <a:br>
              <a:rPr lang="en-US" sz="1600" cap="none" dirty="0"/>
            </a:br>
            <a:r>
              <a:rPr lang="en-US" sz="1600" cap="none" dirty="0"/>
              <a:t>- Integrate gaming elements into our brand strategy to make our service more engaging and enjoyable for customers, thereby increasing customer loyalty and satisfaction.</a:t>
            </a: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2646459" y="278296"/>
            <a:ext cx="6899080" cy="1071438"/>
          </a:xfrm>
        </p:spPr>
        <p:txBody>
          <a:bodyPr>
            <a:normAutofit/>
          </a:bodyPr>
          <a:lstStyle/>
          <a:p>
            <a:pPr algn="ctr"/>
            <a:r>
              <a:rPr lang="en-US" sz="4400" dirty="0">
                <a:solidFill>
                  <a:srgbClr val="F2FC67"/>
                </a:solidFill>
              </a:rPr>
              <a:t>Act:</a:t>
            </a:r>
          </a:p>
        </p:txBody>
      </p:sp>
    </p:spTree>
    <p:extLst>
      <p:ext uri="{BB962C8B-B14F-4D97-AF65-F5344CB8AC3E}">
        <p14:creationId xmlns:p14="http://schemas.microsoft.com/office/powerpoint/2010/main" val="3345788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r>
              <a:rPr lang="en-US" sz="1600" cap="none" dirty="0"/>
              <a:t>More than 5,800 bicycles and 600 docking stations can be found in the bike-share program Cyclistic.</a:t>
            </a:r>
            <a:br>
              <a:rPr lang="en-US" sz="1600" cap="none" dirty="0"/>
            </a:br>
            <a:br>
              <a:rPr lang="en-US" sz="1600" cap="none" dirty="0"/>
            </a:br>
            <a:r>
              <a:rPr lang="en-US" sz="1600" cap="none" dirty="0"/>
              <a:t>By further providing reclining bikes, hand tricycles, and cargo bikes, Cyclistic distinguishes itself from the competition and broadens the appeal of bike sharing to riders with impairments and others who are unable to utilize a conventional two-wheeled bike. </a:t>
            </a:r>
            <a:br>
              <a:rPr lang="en-US" sz="1600" cap="none" dirty="0"/>
            </a:br>
            <a:br>
              <a:rPr lang="en-US" sz="1600" cap="none" dirty="0"/>
            </a:br>
            <a:r>
              <a:rPr lang="en-US" sz="1600" cap="none" dirty="0"/>
              <a:t>About 8% of riders choose assistive bikes, whereas the majority ride standard bikes. </a:t>
            </a:r>
            <a:br>
              <a:rPr lang="en-US" sz="1600" cap="none" dirty="0"/>
            </a:br>
            <a:r>
              <a:rPr lang="en-US" sz="1600" cap="none" dirty="0"/>
              <a:t>Although cyclists are more likely to ride for pleasure, about 30% also use them to get to work every day.</a:t>
            </a:r>
            <a:br>
              <a:rPr lang="en-US" sz="1100" cap="none" dirty="0"/>
            </a:b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186841" y="224625"/>
            <a:ext cx="5818316" cy="1071438"/>
          </a:xfrm>
        </p:spPr>
        <p:txBody>
          <a:bodyPr>
            <a:normAutofit fontScale="85000" lnSpcReduction="10000"/>
          </a:bodyPr>
          <a:lstStyle/>
          <a:p>
            <a:pPr algn="ctr"/>
            <a:r>
              <a:rPr lang="en-US" sz="4400" dirty="0">
                <a:solidFill>
                  <a:srgbClr val="F2FC67"/>
                </a:solidFill>
              </a:rPr>
              <a:t>Characters</a:t>
            </a:r>
            <a:r>
              <a:rPr lang="fr-FR" sz="4400" dirty="0">
                <a:solidFill>
                  <a:srgbClr val="F2FC67"/>
                </a:solidFill>
              </a:rPr>
              <a:t> of Cyclistic:</a:t>
            </a:r>
          </a:p>
        </p:txBody>
      </p:sp>
    </p:spTree>
    <p:extLst>
      <p:ext uri="{BB962C8B-B14F-4D97-AF65-F5344CB8AC3E}">
        <p14:creationId xmlns:p14="http://schemas.microsoft.com/office/powerpoint/2010/main" val="461771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2369488"/>
            <a:ext cx="10988702" cy="4488511"/>
          </a:xfrm>
        </p:spPr>
        <p:txBody>
          <a:bodyPr>
            <a:noAutofit/>
          </a:bodyPr>
          <a:lstStyle/>
          <a:p>
            <a:r>
              <a:rPr lang="en-US" sz="1600" u="sng" cap="none" dirty="0">
                <a:solidFill>
                  <a:srgbClr val="F2FC67"/>
                </a:solidFill>
              </a:rPr>
              <a:t>Stupid Recommendations:</a:t>
            </a:r>
            <a:r>
              <a:rPr lang="en-US" sz="1600" cap="none" dirty="0">
                <a:solidFill>
                  <a:prstClr val="white"/>
                </a:solidFill>
                <a:latin typeface="Century Gothic" panose="020B0502020202020204"/>
                <a:sym typeface="Wingdings" panose="05000000000000000000" pitchFamily="2" charset="2"/>
              </a:rPr>
              <a:t> 😊</a:t>
            </a:r>
            <a:br>
              <a:rPr lang="en-US" sz="1600" u="sng" cap="none" dirty="0">
                <a:solidFill>
                  <a:srgbClr val="F2FC67"/>
                </a:solidFill>
                <a:sym typeface="Wingdings" panose="05000000000000000000" pitchFamily="2" charset="2"/>
              </a:rPr>
            </a:br>
            <a:br>
              <a:rPr lang="en-US" sz="1600" u="sng" cap="none" dirty="0">
                <a:solidFill>
                  <a:srgbClr val="F2FC67"/>
                </a:solidFill>
                <a:sym typeface="Wingdings" panose="05000000000000000000" pitchFamily="2" charset="2"/>
              </a:rPr>
            </a:b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 We could collaborate with a health food company and provide discounts to new customers based on the duration of bike usage or the number of calories burned. This could position us as a company that values the health and wellbeing of our customers. 😊</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-We could emphasize the environmental benefits of using bikes, such as reducing global warming and preserving nature. This could appeal to environmentally conscious individuals and help establish us as an eco-friendly company. 😊</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 Another option is to highlight the safety and reduced stress on animals compared to cars, which could attract animal lovers and position us as an animal-friendly company. 😊</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sym typeface="Wingdings" panose="05000000000000000000" pitchFamily="2" charset="2"/>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sym typeface="Wingdings" panose="05000000000000000000" pitchFamily="2" charset="2"/>
              </a:rPr>
            </a:br>
            <a:r>
              <a:rPr lang="en-US" sz="1600" cap="none" dirty="0">
                <a:solidFill>
                  <a:prstClr val="white"/>
                </a:solidFill>
                <a:latin typeface="Century Gothic" panose="020B0502020202020204"/>
                <a:sym typeface="Wingdings" panose="05000000000000000000" pitchFamily="2" charset="2"/>
              </a:rPr>
              <a:t>- Targeting the most visited locations such as metro stations, airports or popular tourist spots could help us reach a wider audience and increase brand awareness. 😊</a:t>
            </a:r>
            <a:br>
              <a:rPr lang="en-US" sz="1000" dirty="0"/>
            </a:br>
            <a:br>
              <a:rPr lang="en-US" sz="1000" dirty="0"/>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lang="en-US" sz="1100" cap="none" dirty="0"/>
            </a:b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2646459" y="278296"/>
            <a:ext cx="6899080" cy="1071438"/>
          </a:xfrm>
        </p:spPr>
        <p:txBody>
          <a:bodyPr>
            <a:normAutofit/>
          </a:bodyPr>
          <a:lstStyle/>
          <a:p>
            <a:pPr algn="ctr"/>
            <a:r>
              <a:rPr lang="en-US" sz="4400" dirty="0">
                <a:solidFill>
                  <a:srgbClr val="F2FC67"/>
                </a:solidFill>
              </a:rPr>
              <a:t>Act:</a:t>
            </a:r>
          </a:p>
        </p:txBody>
      </p:sp>
    </p:spTree>
    <p:extLst>
      <p:ext uri="{BB962C8B-B14F-4D97-AF65-F5344CB8AC3E}">
        <p14:creationId xmlns:p14="http://schemas.microsoft.com/office/powerpoint/2010/main" val="425559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2629232" y="270345"/>
            <a:ext cx="6899080" cy="1071438"/>
          </a:xfrm>
        </p:spPr>
        <p:txBody>
          <a:bodyPr>
            <a:normAutofit/>
          </a:bodyPr>
          <a:lstStyle/>
          <a:p>
            <a:pPr algn="ctr"/>
            <a:r>
              <a:rPr lang="en-US" sz="4400" dirty="0">
                <a:solidFill>
                  <a:srgbClr val="F2FC67"/>
                </a:solidFill>
              </a:rPr>
              <a:t>thanks:</a:t>
            </a:r>
          </a:p>
        </p:txBody>
      </p:sp>
      <p:sp>
        <p:nvSpPr>
          <p:cNvPr id="5" name="Espace réservé du contenu 2">
            <a:extLst>
              <a:ext uri="{FF2B5EF4-FFF2-40B4-BE49-F238E27FC236}">
                <a16:creationId xmlns:a16="http://schemas.microsoft.com/office/drawing/2014/main" id="{41F19231-85C5-FC9F-4CAB-A3AE7726B9A0}"/>
              </a:ext>
            </a:extLst>
          </p:cNvPr>
          <p:cNvSpPr txBox="1">
            <a:spLocks/>
          </p:cNvSpPr>
          <p:nvPr/>
        </p:nvSpPr>
        <p:spPr>
          <a:xfrm>
            <a:off x="4927820" y="1052057"/>
            <a:ext cx="2323770" cy="89154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dirty="0">
                <a:solidFill>
                  <a:srgbClr val="F2FC67"/>
                </a:solidFill>
              </a:rPr>
              <a:t>Thanks for Reading</a:t>
            </a:r>
            <a:r>
              <a:rPr lang="en-US" sz="2400" dirty="0">
                <a:solidFill>
                  <a:srgbClr val="F2FC67"/>
                </a:solidFill>
              </a:rPr>
              <a:t>:</a:t>
            </a:r>
          </a:p>
        </p:txBody>
      </p:sp>
      <p:sp>
        <p:nvSpPr>
          <p:cNvPr id="7" name="TextBox 6">
            <a:extLst>
              <a:ext uri="{FF2B5EF4-FFF2-40B4-BE49-F238E27FC236}">
                <a16:creationId xmlns:a16="http://schemas.microsoft.com/office/drawing/2014/main" id="{132344B0-E0B8-CA37-51E4-2BCD8BA29B9B}"/>
              </a:ext>
            </a:extLst>
          </p:cNvPr>
          <p:cNvSpPr txBox="1"/>
          <p:nvPr/>
        </p:nvSpPr>
        <p:spPr>
          <a:xfrm>
            <a:off x="930303" y="3429000"/>
            <a:ext cx="10296939" cy="2246769"/>
          </a:xfrm>
          <a:prstGeom prst="rect">
            <a:avLst/>
          </a:prstGeom>
          <a:noFill/>
        </p:spPr>
        <p:txBody>
          <a:bodyPr wrap="square">
            <a:spAutoFit/>
          </a:bodyPr>
          <a:lstStyle/>
          <a:p>
            <a:r>
              <a:rPr lang="en-US" sz="2000" dirty="0">
                <a:latin typeface="Georgia" panose="02040502050405020303" pitchFamily="18" charset="0"/>
              </a:rPr>
              <a:t>I want to express my gratitude to the Google Data Analytics Coursera team for their meticulous planning, efficient delivery, and providing me with the opportunity to participate in the project. Additionally, I would like to extend my appreciation to the Power BI and Dax community for the plethora of great documentation across various forums, which aided me in selecting the right tools and functions. Lastly, I would like to thank all the creators on YouTube whose videos assisted me in the preparation, processing, and analysis phases.</a:t>
            </a:r>
            <a:endParaRPr lang="fr-FR" sz="2000" dirty="0">
              <a:latin typeface="Georgia" panose="02040502050405020303" pitchFamily="18" charset="0"/>
            </a:endParaRPr>
          </a:p>
        </p:txBody>
      </p:sp>
      <p:sp>
        <p:nvSpPr>
          <p:cNvPr id="8" name="Espace réservé du contenu 2">
            <a:extLst>
              <a:ext uri="{FF2B5EF4-FFF2-40B4-BE49-F238E27FC236}">
                <a16:creationId xmlns:a16="http://schemas.microsoft.com/office/drawing/2014/main" id="{DCA5EFCE-6C89-F19F-0148-96E08A12E26E}"/>
              </a:ext>
            </a:extLst>
          </p:cNvPr>
          <p:cNvSpPr txBox="1">
            <a:spLocks/>
          </p:cNvSpPr>
          <p:nvPr/>
        </p:nvSpPr>
        <p:spPr>
          <a:xfrm>
            <a:off x="621529" y="2528846"/>
            <a:ext cx="2336358" cy="89154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ctr"/>
            <a:r>
              <a:rPr lang="en-US" sz="2800" dirty="0">
                <a:solidFill>
                  <a:srgbClr val="F2FC67"/>
                </a:solidFill>
              </a:rPr>
              <a:t>credits:</a:t>
            </a:r>
          </a:p>
        </p:txBody>
      </p:sp>
    </p:spTree>
    <p:extLst>
      <p:ext uri="{BB962C8B-B14F-4D97-AF65-F5344CB8AC3E}">
        <p14:creationId xmlns:p14="http://schemas.microsoft.com/office/powerpoint/2010/main" val="3051116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2646459" y="278296"/>
            <a:ext cx="6899080" cy="1071438"/>
          </a:xfrm>
        </p:spPr>
        <p:txBody>
          <a:bodyPr>
            <a:normAutofit fontScale="77500" lnSpcReduction="20000"/>
          </a:bodyPr>
          <a:lstStyle/>
          <a:p>
            <a:pPr algn="ctr"/>
            <a:r>
              <a:rPr lang="en-US" sz="4400" dirty="0">
                <a:solidFill>
                  <a:srgbClr val="F2FC67"/>
                </a:solidFill>
              </a:rPr>
              <a:t>If you need any further details, please contact me at:</a:t>
            </a:r>
          </a:p>
        </p:txBody>
      </p:sp>
      <p:sp>
        <p:nvSpPr>
          <p:cNvPr id="3" name="TextBox 2">
            <a:extLst>
              <a:ext uri="{FF2B5EF4-FFF2-40B4-BE49-F238E27FC236}">
                <a16:creationId xmlns:a16="http://schemas.microsoft.com/office/drawing/2014/main" id="{F7BDE6B4-AA37-ACA6-28EE-B8B87EC72A17}"/>
              </a:ext>
            </a:extLst>
          </p:cNvPr>
          <p:cNvSpPr txBox="1"/>
          <p:nvPr/>
        </p:nvSpPr>
        <p:spPr>
          <a:xfrm>
            <a:off x="2646459" y="2725511"/>
            <a:ext cx="6102626" cy="1200329"/>
          </a:xfrm>
          <a:prstGeom prst="rect">
            <a:avLst/>
          </a:prstGeom>
          <a:noFill/>
        </p:spPr>
        <p:txBody>
          <a:bodyPr wrap="square">
            <a:spAutoFit/>
          </a:bodyPr>
          <a:lstStyle/>
          <a:p>
            <a:r>
              <a:rPr lang="fr-FR" b="0" i="0" dirty="0">
                <a:effectLst/>
                <a:latin typeface="-apple-system"/>
              </a:rPr>
              <a:t>LinkedIn: </a:t>
            </a:r>
            <a:r>
              <a:rPr lang="fr-FR" b="0" i="0" dirty="0">
                <a:solidFill>
                  <a:schemeClr val="bg1">
                    <a:lumMod val="95000"/>
                    <a:lumOff val="5000"/>
                  </a:schemeClr>
                </a:solidFill>
                <a:effectLst/>
                <a:latin typeface="-apple-system"/>
                <a:hlinkClick r:id="rId2">
                  <a:extLst>
                    <a:ext uri="{A12FA001-AC4F-418D-AE19-62706E023703}">
                      <ahyp:hlinkClr xmlns:ahyp="http://schemas.microsoft.com/office/drawing/2018/hyperlinkcolor" val="tx"/>
                    </a:ext>
                  </a:extLst>
                </a:hlinkClick>
              </a:rPr>
              <a:t>www.linkedin.com/in/chaibat-mehdi-data-analyst</a:t>
            </a:r>
            <a:endParaRPr lang="fr-FR" b="0" i="0" dirty="0">
              <a:solidFill>
                <a:schemeClr val="bg1">
                  <a:lumMod val="95000"/>
                  <a:lumOff val="5000"/>
                </a:schemeClr>
              </a:solidFill>
              <a:effectLst/>
              <a:latin typeface="-apple-system"/>
            </a:endParaRPr>
          </a:p>
          <a:p>
            <a:r>
              <a:rPr lang="fr-FR" dirty="0">
                <a:latin typeface="-apple-system"/>
              </a:rPr>
              <a:t>Email: </a:t>
            </a:r>
            <a:r>
              <a:rPr lang="fr-FR" dirty="0">
                <a:solidFill>
                  <a:schemeClr val="bg1">
                    <a:lumMod val="95000"/>
                    <a:lumOff val="5000"/>
                  </a:schemeClr>
                </a:solidFill>
                <a:latin typeface="-apple-system"/>
                <a:hlinkClick r:id="rId3">
                  <a:extLst>
                    <a:ext uri="{A12FA001-AC4F-418D-AE19-62706E023703}">
                      <ahyp:hlinkClr xmlns:ahyp="http://schemas.microsoft.com/office/drawing/2018/hyperlinkcolor" val="tx"/>
                    </a:ext>
                  </a:extLst>
                </a:hlinkClick>
              </a:rPr>
              <a:t>chaibat-mehdi@outlook.com</a:t>
            </a:r>
            <a:endParaRPr lang="fr-FR" dirty="0">
              <a:solidFill>
                <a:schemeClr val="bg1">
                  <a:lumMod val="95000"/>
                  <a:lumOff val="5000"/>
                </a:schemeClr>
              </a:solidFill>
              <a:latin typeface="-apple-system"/>
            </a:endParaRPr>
          </a:p>
          <a:p>
            <a:r>
              <a:rPr lang="fr-FR" dirty="0">
                <a:latin typeface="-apple-system"/>
              </a:rPr>
              <a:t>Portfolio : </a:t>
            </a:r>
            <a:r>
              <a:rPr lang="fr-FR" dirty="0">
                <a:solidFill>
                  <a:schemeClr val="bg1">
                    <a:lumMod val="95000"/>
                    <a:lumOff val="5000"/>
                  </a:schemeClr>
                </a:solidFill>
                <a:latin typeface="-apple-system"/>
                <a:hlinkClick r:id="rId4">
                  <a:extLst>
                    <a:ext uri="{A12FA001-AC4F-418D-AE19-62706E023703}">
                      <ahyp:hlinkClr xmlns:ahyp="http://schemas.microsoft.com/office/drawing/2018/hyperlinkcolor" val="tx"/>
                    </a:ext>
                  </a:extLst>
                </a:hlinkClick>
              </a:rPr>
              <a:t>https://c-mehdi.netlify.app/</a:t>
            </a:r>
            <a:r>
              <a:rPr lang="fr-FR" dirty="0">
                <a:solidFill>
                  <a:schemeClr val="bg1">
                    <a:lumMod val="95000"/>
                    <a:lumOff val="5000"/>
                  </a:schemeClr>
                </a:solidFill>
                <a:latin typeface="-apple-system"/>
              </a:rPr>
              <a:t> </a:t>
            </a:r>
          </a:p>
          <a:p>
            <a:endParaRPr lang="fr-FR" dirty="0"/>
          </a:p>
        </p:txBody>
      </p:sp>
    </p:spTree>
    <p:extLst>
      <p:ext uri="{BB962C8B-B14F-4D97-AF65-F5344CB8AC3E}">
        <p14:creationId xmlns:p14="http://schemas.microsoft.com/office/powerpoint/2010/main" val="124402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r>
              <a:rPr lang="en-US" sz="1600" u="sng" cap="none" dirty="0">
                <a:solidFill>
                  <a:srgbClr val="F2FC67"/>
                </a:solidFill>
              </a:rPr>
              <a:t>Lily Moreno:</a:t>
            </a:r>
            <a:r>
              <a:rPr lang="en-US" sz="1600" cap="none" dirty="0"/>
              <a:t> </a:t>
            </a:r>
            <a:br>
              <a:rPr lang="en-US" sz="1600" cap="none" dirty="0"/>
            </a:br>
            <a:r>
              <a:rPr lang="en-US" sz="1600" cap="none" dirty="0"/>
              <a:t>- The director of marketing and your manager. </a:t>
            </a:r>
            <a:br>
              <a:rPr lang="en-US" sz="1600" cap="none" dirty="0"/>
            </a:br>
            <a:r>
              <a:rPr lang="en-US" sz="1600" cap="none" dirty="0"/>
              <a:t>- Moreno is responsible for the development of campaigns and initiatives to promote the bike-share program. </a:t>
            </a:r>
            <a:br>
              <a:rPr lang="en-US" sz="1600" cap="none" dirty="0"/>
            </a:br>
            <a:br>
              <a:rPr lang="en-US" sz="1600" cap="none" dirty="0"/>
            </a:br>
            <a:br>
              <a:rPr lang="en-US" sz="1600" cap="none" dirty="0"/>
            </a:br>
            <a:r>
              <a:rPr lang="en-US" sz="1600" u="sng" cap="none" dirty="0">
                <a:solidFill>
                  <a:srgbClr val="F2FC67"/>
                </a:solidFill>
              </a:rPr>
              <a:t>Cyclistic marketing analytics team:</a:t>
            </a:r>
            <a:r>
              <a:rPr lang="en-US" sz="1600" cap="none" dirty="0"/>
              <a:t> </a:t>
            </a:r>
            <a:br>
              <a:rPr lang="en-US" sz="1600" cap="none" dirty="0"/>
            </a:br>
            <a:r>
              <a:rPr lang="en-US" sz="1600" cap="none" dirty="0"/>
              <a:t>A team of data analysts who are responsible for collecting, analyzing, and reporting data that helps guide Cyclistic marketing strategy. </a:t>
            </a:r>
            <a:br>
              <a:rPr lang="en-US" sz="1600" cap="none" dirty="0"/>
            </a:br>
            <a:br>
              <a:rPr lang="en-US" sz="1600" cap="none" dirty="0"/>
            </a:br>
            <a:r>
              <a:rPr lang="en-US" sz="1600" u="sng" cap="none" dirty="0">
                <a:solidFill>
                  <a:srgbClr val="F2FC67"/>
                </a:solidFill>
              </a:rPr>
              <a:t>Cyclistic executive team:</a:t>
            </a:r>
            <a:r>
              <a:rPr lang="en-US" sz="1600" cap="none" dirty="0">
                <a:solidFill>
                  <a:srgbClr val="F2FC67"/>
                </a:solidFill>
              </a:rPr>
              <a:t> </a:t>
            </a:r>
            <a:br>
              <a:rPr lang="en-US" sz="1600" cap="none" dirty="0">
                <a:solidFill>
                  <a:srgbClr val="F2FC67"/>
                </a:solidFill>
              </a:rPr>
            </a:br>
            <a:r>
              <a:rPr lang="en-US" sz="1600" cap="none" dirty="0"/>
              <a:t>The notoriously detail-oriented executive team will decide whether to approve the recommended marketing program.</a:t>
            </a: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186841" y="224625"/>
            <a:ext cx="5818316" cy="1071438"/>
          </a:xfrm>
        </p:spPr>
        <p:txBody>
          <a:bodyPr>
            <a:normAutofit/>
          </a:bodyPr>
          <a:lstStyle/>
          <a:p>
            <a:pPr algn="ctr"/>
            <a:r>
              <a:rPr lang="fr-FR" sz="4400" dirty="0">
                <a:solidFill>
                  <a:srgbClr val="F2FC67"/>
                </a:solidFill>
              </a:rPr>
              <a:t>Team:</a:t>
            </a:r>
          </a:p>
        </p:txBody>
      </p:sp>
    </p:spTree>
    <p:extLst>
      <p:ext uri="{BB962C8B-B14F-4D97-AF65-F5344CB8AC3E}">
        <p14:creationId xmlns:p14="http://schemas.microsoft.com/office/powerpoint/2010/main" val="1472454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6"/>
            <a:ext cx="10988702" cy="5720963"/>
          </a:xfrm>
        </p:spPr>
        <p:txBody>
          <a:bodyPr>
            <a:noAutofit/>
          </a:bodyPr>
          <a:lstStyle/>
          <a:p>
            <a:r>
              <a:rPr lang="en-US" sz="1600" cap="none" dirty="0"/>
              <a:t>This phase is where we identify, define and ask the right question to solve our data problem.</a:t>
            </a:r>
            <a:br>
              <a:rPr lang="en-US" sz="1600" u="sng" cap="none" dirty="0">
                <a:solidFill>
                  <a:srgbClr val="F2FC67"/>
                </a:solidFill>
              </a:rPr>
            </a:br>
            <a:br>
              <a:rPr lang="en-US" sz="1600" u="sng" cap="none" dirty="0">
                <a:solidFill>
                  <a:srgbClr val="F2FC67"/>
                </a:solidFill>
              </a:rPr>
            </a:br>
            <a:r>
              <a:rPr lang="en-US" sz="1600" u="sng" cap="none" dirty="0">
                <a:solidFill>
                  <a:srgbClr val="F2FC67"/>
                </a:solidFill>
              </a:rPr>
              <a:t>Identify the business task:</a:t>
            </a:r>
            <a:br>
              <a:rPr lang="en-US" sz="1600" cap="none" dirty="0"/>
            </a:br>
            <a:r>
              <a:rPr lang="en-US" sz="1600" cap="none" dirty="0"/>
              <a:t>Strategy to maximize the number of annual memberships by converting casual riders into annual riders.</a:t>
            </a:r>
            <a:br>
              <a:rPr lang="en-US" sz="1600" cap="none" dirty="0"/>
            </a:br>
            <a:r>
              <a:rPr lang="en-US" sz="1600" cap="none" dirty="0"/>
              <a:t> </a:t>
            </a:r>
            <a:br>
              <a:rPr lang="en-US" sz="1600" cap="none" dirty="0"/>
            </a:br>
            <a:r>
              <a:rPr lang="en-US" sz="1600" u="sng" cap="none" dirty="0">
                <a:solidFill>
                  <a:srgbClr val="F2FC67"/>
                </a:solidFill>
              </a:rPr>
              <a:t>Monero perspective:</a:t>
            </a:r>
            <a:br>
              <a:rPr lang="en-US" sz="1600" cap="none" dirty="0"/>
            </a:br>
            <a:r>
              <a:rPr lang="en-US" sz="1600" cap="none" dirty="0"/>
              <a:t>She believes company’s future success depends on maximizing the number of annual memberships. </a:t>
            </a:r>
            <a:br>
              <a:rPr lang="en-US" sz="1600" cap="none" dirty="0"/>
            </a:br>
            <a:r>
              <a:rPr lang="en-US" sz="1600" cap="none" dirty="0"/>
              <a:t>She think rather than creating a marketing campaign targeting all new customers, there is a very good chance to convert casual riders into members.</a:t>
            </a:r>
            <a:br>
              <a:rPr lang="en-US" sz="1600" cap="none" dirty="0"/>
            </a:br>
            <a:r>
              <a:rPr lang="en-US" sz="1600" cap="none" dirty="0"/>
              <a:t> </a:t>
            </a:r>
            <a:br>
              <a:rPr lang="en-US" sz="1100" cap="none" dirty="0"/>
            </a:br>
            <a:r>
              <a:rPr lang="en-US" sz="1100" cap="none" dirty="0"/>
              <a:t> </a:t>
            </a:r>
            <a:r>
              <a:rPr lang="en-US" sz="1600" u="sng" cap="none" dirty="0">
                <a:solidFill>
                  <a:srgbClr val="F2FC67"/>
                </a:solidFill>
              </a:rPr>
              <a:t>3 Business question for the future marketing program:</a:t>
            </a:r>
            <a:br>
              <a:rPr lang="en-US" sz="1600" u="sng" cap="none" dirty="0">
                <a:solidFill>
                  <a:srgbClr val="F2FC67"/>
                </a:solidFill>
              </a:rPr>
            </a:b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 </a:t>
            </a:r>
            <a:r>
              <a:rPr kumimoji="0" lang="en-US" sz="1600" b="0" i="0" u="none" strike="noStrike" kern="1200" cap="none" spc="0" normalizeH="0" baseline="0" noProof="0" dirty="0">
                <a:ln w="3175" cmpd="sng">
                  <a:noFill/>
                </a:ln>
                <a:effectLst/>
                <a:uLnTx/>
                <a:uFillTx/>
                <a:latin typeface="Century Gothic" panose="020B0502020202020204"/>
                <a:ea typeface="+mj-ea"/>
                <a:cs typeface="+mj-cs"/>
              </a:rPr>
              <a:t>How do annual members and casual riders use Cyclistic bikes differently? </a:t>
            </a:r>
            <a:r>
              <a:rPr kumimoji="0" lang="en-US" sz="1600" b="0" i="0" u="none" strike="noStrike" kern="1200" cap="none" spc="0" normalizeH="0" baseline="0" noProof="0" dirty="0">
                <a:ln w="3175" cmpd="sng">
                  <a:noFill/>
                </a:ln>
                <a:solidFill>
                  <a:schemeClr val="bg1"/>
                </a:solidFill>
                <a:effectLst/>
                <a:uLnTx/>
                <a:uFillTx/>
                <a:latin typeface="Century Gothic" panose="020B0502020202020204"/>
                <a:ea typeface="+mj-ea"/>
                <a:cs typeface="+mj-cs"/>
              </a:rPr>
              <a:t>(</a:t>
            </a:r>
            <a:r>
              <a:rPr lang="en-US" sz="1600" cap="none" dirty="0">
                <a:solidFill>
                  <a:schemeClr val="bg1"/>
                </a:solidFill>
                <a:latin typeface="Century Gothic" panose="020B0502020202020204"/>
              </a:rPr>
              <a:t>Question I have to work)</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 Why would casual riders buy Cyclistic annual memberships? </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 How can Cyclistic use digital media to influence casual riders to become members?</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r>
              <a:rPr kumimoji="0" lang="en-US" sz="1600" b="0" i="0" u="sng" strike="noStrike" kern="1200" cap="none" spc="0" normalizeH="0" baseline="0" noProof="0" dirty="0">
                <a:ln w="3175" cmpd="sng">
                  <a:noFill/>
                </a:ln>
                <a:solidFill>
                  <a:srgbClr val="F2FC67"/>
                </a:solidFill>
                <a:effectLst/>
                <a:uLnTx/>
                <a:uFillTx/>
                <a:latin typeface="Century Gothic" panose="020B0502020202020204"/>
                <a:ea typeface="+mj-ea"/>
                <a:cs typeface="+mj-cs"/>
              </a:rPr>
              <a:t>Stakeholders:</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r>
              <a:rPr kumimoji="0" lang="en-US" sz="1600" b="0" i="0" u="none" strike="noStrike" kern="1200" cap="none" spc="0" normalizeH="0" baseline="0" noProof="0" dirty="0">
                <a:ln w="3175" cmpd="sng">
                  <a:noFill/>
                </a:ln>
                <a:solidFill>
                  <a:schemeClr val="bg1"/>
                </a:solidFill>
                <a:effectLst/>
                <a:uLnTx/>
                <a:uFillTx/>
                <a:latin typeface="Century Gothic" panose="020B0502020202020204"/>
                <a:ea typeface="+mj-ea"/>
                <a:cs typeface="+mj-cs"/>
              </a:rPr>
              <a:t>Lily Moreno: </a:t>
            </a: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The director of marketing and your manager.</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r>
              <a:rPr kumimoji="0" lang="en-US" sz="1600" b="0" i="0" u="none" strike="noStrike" kern="1200" cap="none" spc="0" normalizeH="0" baseline="0" noProof="0" dirty="0">
                <a:ln w="3175" cmpd="sng">
                  <a:noFill/>
                </a:ln>
                <a:solidFill>
                  <a:schemeClr val="bg1"/>
                </a:solidFill>
                <a:effectLst/>
                <a:uLnTx/>
                <a:uFillTx/>
                <a:latin typeface="Century Gothic" panose="020B0502020202020204"/>
                <a:ea typeface="+mj-ea"/>
                <a:cs typeface="+mj-cs"/>
              </a:rPr>
              <a:t>Cyclistic executive team: </a:t>
            </a: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The notoriously detail-oriented executive team will decide whether to approve the recommended marketing program.</a:t>
            </a:r>
            <a:b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br>
            <a:r>
              <a:rPr kumimoji="0" lang="en-US" sz="1600" b="0" i="0" u="none" strike="noStrike" kern="1200" cap="none" spc="0" normalizeH="0" baseline="0" noProof="0" dirty="0">
                <a:ln w="3175" cmpd="sng">
                  <a:noFill/>
                </a:ln>
                <a:solidFill>
                  <a:schemeClr val="bg1"/>
                </a:solidFill>
                <a:effectLst/>
                <a:uLnTx/>
                <a:uFillTx/>
                <a:latin typeface="Century Gothic" panose="020B0502020202020204"/>
                <a:ea typeface="+mj-ea"/>
                <a:cs typeface="+mj-cs"/>
              </a:rPr>
              <a:t>Cyclistic marketing analytics team: </a:t>
            </a:r>
            <a:r>
              <a:rPr kumimoji="0" lang="en-US" sz="1600" b="0" i="0" u="none" strike="noStrike" kern="1200" cap="none" spc="0" normalizeH="0" baseline="0" noProof="0" dirty="0">
                <a:ln w="3175" cmpd="sng">
                  <a:noFill/>
                </a:ln>
                <a:solidFill>
                  <a:prstClr val="white"/>
                </a:solidFill>
                <a:effectLst/>
                <a:uLnTx/>
                <a:uFillTx/>
                <a:latin typeface="Century Gothic" panose="020B0502020202020204"/>
                <a:ea typeface="+mj-ea"/>
                <a:cs typeface="+mj-cs"/>
              </a:rPr>
              <a:t>A team of data analysts who are responsible for collecting, analyzing, and reporting data that helps guide Cyclistic marketing strategy.</a:t>
            </a:r>
            <a:endParaRPr lang="fr-FR" sz="1100" u="sng" cap="none" dirty="0">
              <a:solidFill>
                <a:srgbClr val="F2FC67"/>
              </a:solidFill>
            </a:endParaRPr>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186841" y="224625"/>
            <a:ext cx="5818316" cy="1071438"/>
          </a:xfrm>
        </p:spPr>
        <p:txBody>
          <a:bodyPr>
            <a:normAutofit/>
          </a:bodyPr>
          <a:lstStyle/>
          <a:p>
            <a:pPr algn="ctr"/>
            <a:r>
              <a:rPr lang="en-US" sz="4400" dirty="0">
                <a:solidFill>
                  <a:srgbClr val="F2FC67"/>
                </a:solidFill>
              </a:rPr>
              <a:t>Ask</a:t>
            </a:r>
            <a:r>
              <a:rPr lang="fr-FR" sz="4400" dirty="0">
                <a:solidFill>
                  <a:srgbClr val="F2FC67"/>
                </a:solidFill>
              </a:rPr>
              <a:t>:</a:t>
            </a:r>
          </a:p>
        </p:txBody>
      </p:sp>
    </p:spTree>
    <p:extLst>
      <p:ext uri="{BB962C8B-B14F-4D97-AF65-F5344CB8AC3E}">
        <p14:creationId xmlns:p14="http://schemas.microsoft.com/office/powerpoint/2010/main" val="3838995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r>
              <a:rPr lang="en-US" sz="1600" u="sng" cap="none" dirty="0">
                <a:solidFill>
                  <a:srgbClr val="F2FC67"/>
                </a:solidFill>
              </a:rPr>
              <a:t>Task:</a:t>
            </a:r>
            <a:br>
              <a:rPr lang="en-US" sz="1600" cap="none" dirty="0"/>
            </a:br>
            <a:r>
              <a:rPr lang="en-US" sz="1600" cap="none" dirty="0"/>
              <a:t>Provide a data-driven approach to convert casual riders into annual members by analyzing the most recent </a:t>
            </a:r>
            <a:br>
              <a:rPr lang="en-US" sz="1600" cap="none" dirty="0"/>
            </a:br>
            <a:r>
              <a:rPr lang="en-US" sz="1600" cap="none" dirty="0"/>
              <a:t>(2021) 12-month Cyclistic Customer Data, in order to understand how annual members and casual riders utilize Cyclistic bikes differently.</a:t>
            </a:r>
            <a:br>
              <a:rPr lang="en-US" sz="1600" cap="none" dirty="0"/>
            </a:br>
            <a:br>
              <a:rPr lang="en-US" sz="1600" cap="none" dirty="0"/>
            </a:br>
            <a:r>
              <a:rPr lang="en-US" sz="1600" u="sng" cap="none" dirty="0">
                <a:solidFill>
                  <a:srgbClr val="F2FC67"/>
                </a:solidFill>
              </a:rPr>
              <a:t>Objectives:</a:t>
            </a:r>
            <a:br>
              <a:rPr lang="en-US" sz="1600" cap="none" dirty="0"/>
            </a:br>
            <a:r>
              <a:rPr lang="en-US" sz="1600" cap="none" dirty="0"/>
              <a:t>- Organize the data to clearly spot trends about annual and casual riders.</a:t>
            </a:r>
            <a:br>
              <a:rPr lang="en-US" sz="1600" cap="none" dirty="0"/>
            </a:br>
            <a:r>
              <a:rPr lang="en-US" sz="1600" cap="none" dirty="0"/>
              <a:t>- Run a comprehensive analysis for finding the most optimized marketing strategy.</a:t>
            </a:r>
            <a:br>
              <a:rPr lang="en-US" sz="1600" cap="none" dirty="0"/>
            </a:br>
            <a:r>
              <a:rPr lang="en-US" sz="1600" cap="none" dirty="0"/>
              <a:t>- Create supporting visualizations to communicate the data.</a:t>
            </a:r>
            <a:br>
              <a:rPr lang="en-US" sz="1600" cap="none" dirty="0"/>
            </a:br>
            <a:br>
              <a:rPr lang="en-US" sz="1600" cap="none" dirty="0"/>
            </a:br>
            <a:r>
              <a:rPr lang="en-US" sz="1600" u="sng" cap="none" dirty="0">
                <a:solidFill>
                  <a:srgbClr val="F2FC67"/>
                </a:solidFill>
              </a:rPr>
              <a:t>Report Job:</a:t>
            </a:r>
            <a:br>
              <a:rPr lang="en-US" sz="1600" cap="none" dirty="0"/>
            </a:br>
            <a:r>
              <a:rPr lang="en-US" sz="1600" cap="none" dirty="0"/>
              <a:t>- A clear statement of the business task</a:t>
            </a:r>
            <a:br>
              <a:rPr lang="en-US" sz="1600" cap="none" dirty="0"/>
            </a:br>
            <a:r>
              <a:rPr lang="en-US" sz="1600" cap="none" dirty="0"/>
              <a:t>- A description of all data sources used</a:t>
            </a:r>
            <a:br>
              <a:rPr lang="en-US" sz="1600" cap="none" dirty="0"/>
            </a:br>
            <a:r>
              <a:rPr lang="en-US" sz="1600" cap="none" dirty="0"/>
              <a:t>- Documentation of any cleaning or manipulation of data</a:t>
            </a:r>
            <a:br>
              <a:rPr lang="en-US" sz="1600" cap="none" dirty="0"/>
            </a:br>
            <a:r>
              <a:rPr lang="en-US" sz="1600" cap="none" dirty="0"/>
              <a:t>- A summary of your analysis</a:t>
            </a:r>
            <a:br>
              <a:rPr lang="en-US" sz="1600" cap="none" dirty="0"/>
            </a:br>
            <a:r>
              <a:rPr lang="en-US" sz="1600" cap="none" dirty="0"/>
              <a:t>- Supporting visualizations and key findings</a:t>
            </a:r>
            <a:br>
              <a:rPr lang="en-US" sz="1600" cap="none" dirty="0"/>
            </a:br>
            <a:r>
              <a:rPr lang="en-US" sz="1600" cap="none" dirty="0"/>
              <a:t>- Your top three recommendations based on your analysis</a:t>
            </a:r>
            <a:br>
              <a:rPr lang="en-US" sz="1600" cap="none" dirty="0"/>
            </a:br>
            <a:br>
              <a:rPr lang="en-US" sz="1100" cap="none" dirty="0"/>
            </a:br>
            <a:endParaRPr lang="fr-FR" sz="1100" cap="none" dirty="0"/>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2646459" y="272333"/>
            <a:ext cx="6899080" cy="1071438"/>
          </a:xfrm>
        </p:spPr>
        <p:txBody>
          <a:bodyPr>
            <a:normAutofit/>
          </a:bodyPr>
          <a:lstStyle/>
          <a:p>
            <a:pPr algn="ctr"/>
            <a:r>
              <a:rPr lang="en-US" sz="4400" dirty="0">
                <a:solidFill>
                  <a:srgbClr val="F2FC67"/>
                </a:solidFill>
              </a:rPr>
              <a:t>Ask:</a:t>
            </a:r>
          </a:p>
        </p:txBody>
      </p:sp>
    </p:spTree>
    <p:extLst>
      <p:ext uri="{BB962C8B-B14F-4D97-AF65-F5344CB8AC3E}">
        <p14:creationId xmlns:p14="http://schemas.microsoft.com/office/powerpoint/2010/main" val="1796693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9B8F1A-AB72-F16C-E1DE-71CE23F55290}"/>
              </a:ext>
            </a:extLst>
          </p:cNvPr>
          <p:cNvSpPr>
            <a:spLocks noGrp="1"/>
          </p:cNvSpPr>
          <p:nvPr>
            <p:ph type="title"/>
          </p:nvPr>
        </p:nvSpPr>
        <p:spPr>
          <a:xfrm>
            <a:off x="601648" y="1137037"/>
            <a:ext cx="10988702" cy="4699221"/>
          </a:xfrm>
        </p:spPr>
        <p:txBody>
          <a:bodyPr>
            <a:noAutofit/>
          </a:bodyPr>
          <a:lstStyle/>
          <a:p>
            <a:r>
              <a:rPr lang="en-US" sz="1600" cap="none" dirty="0"/>
              <a:t>In the prepare phase, we analyze the quality (ROCC) of the data and the limitations it has.</a:t>
            </a:r>
            <a:br>
              <a:rPr lang="en-US" sz="1600" cap="none" dirty="0"/>
            </a:br>
            <a:br>
              <a:rPr lang="en-US" sz="1600" cap="none" dirty="0"/>
            </a:br>
            <a:r>
              <a:rPr lang="en-US" sz="1600" u="sng" cap="none" dirty="0">
                <a:solidFill>
                  <a:srgbClr val="F2FC67"/>
                </a:solidFill>
              </a:rPr>
              <a:t>Data Source:</a:t>
            </a:r>
            <a:br>
              <a:rPr lang="en-US" sz="1600" cap="none" dirty="0"/>
            </a:br>
            <a:r>
              <a:rPr lang="en-US" sz="1600" cap="none" dirty="0"/>
              <a:t>- Data is contained in a public dataset which can be found at: https://divvy-tripdata.s3.amazonaws.com/index.html.</a:t>
            </a:r>
            <a:br>
              <a:rPr lang="en-US" sz="1600" cap="none" dirty="0"/>
            </a:br>
            <a:r>
              <a:rPr lang="en-US" sz="1600" cap="none" dirty="0"/>
              <a:t>- Data is provided by Motivate International Inc. under this license agreement.</a:t>
            </a:r>
            <a:br>
              <a:rPr lang="en-US" sz="1600" cap="none" dirty="0"/>
            </a:br>
            <a:r>
              <a:rPr lang="en-US" sz="1600" cap="none" dirty="0"/>
              <a:t>- Data was collected by the customers activity on Cyclistic but customers were kept anonymous they all were </a:t>
            </a:r>
            <a:br>
              <a:rPr lang="en-US" sz="1600" cap="none" dirty="0"/>
            </a:br>
            <a:r>
              <a:rPr lang="en-US" sz="1600" cap="none" dirty="0"/>
              <a:t>issued a unique ID.</a:t>
            </a:r>
            <a:br>
              <a:rPr lang="en-US" sz="1600" cap="none" dirty="0"/>
            </a:br>
            <a:r>
              <a:rPr lang="en-US" sz="1600" cap="none" dirty="0"/>
              <a:t>- I are using the 2021 data since it is the most recent 12 month data available on the data set.</a:t>
            </a:r>
            <a:br>
              <a:rPr lang="en-US" sz="1600" cap="none" dirty="0"/>
            </a:br>
            <a:br>
              <a:rPr lang="en-US" sz="1600" cap="none" dirty="0"/>
            </a:br>
            <a:r>
              <a:rPr lang="en-US" sz="1600" u="sng" cap="none" dirty="0">
                <a:solidFill>
                  <a:srgbClr val="F2FC67"/>
                </a:solidFill>
              </a:rPr>
              <a:t>ROCC Check:</a:t>
            </a:r>
            <a:br>
              <a:rPr lang="en-US" sz="1600" cap="none" dirty="0"/>
            </a:br>
            <a:r>
              <a:rPr lang="en-US" sz="1600" cap="none" dirty="0"/>
              <a:t>- Reliable: High, the data has a very large size ( about 5 million rows on the trip_id column.)</a:t>
            </a:r>
            <a:br>
              <a:rPr lang="en-US" sz="1600" cap="none" dirty="0"/>
            </a:br>
            <a:r>
              <a:rPr lang="en-US" sz="1600" cap="none" dirty="0"/>
              <a:t>- Original: Low, the data is provided by a third-party called Motivate International Inc.</a:t>
            </a:r>
            <a:br>
              <a:rPr lang="en-US" sz="1600" cap="none" dirty="0"/>
            </a:br>
            <a:r>
              <a:rPr lang="en-US" sz="1600" cap="none" dirty="0"/>
              <a:t>- Comprehensive: High, the data has more traits than needed for this analysis.</a:t>
            </a:r>
            <a:br>
              <a:rPr lang="en-US" sz="1600" cap="none" dirty="0"/>
            </a:br>
            <a:r>
              <a:rPr lang="en-US" sz="1600" cap="none" dirty="0"/>
              <a:t>- Current: the data is 1 years old it is not the most up to date data but it isn’t outdated either.</a:t>
            </a:r>
            <a:br>
              <a:rPr lang="en-US" sz="1600" cap="none" dirty="0"/>
            </a:br>
            <a:r>
              <a:rPr lang="en-US" sz="1600" cap="none" dirty="0"/>
              <a:t>- Cited: Low, the data is collected from a third-party.</a:t>
            </a:r>
          </a:p>
        </p:txBody>
      </p:sp>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186841" y="224625"/>
            <a:ext cx="5818316" cy="1071438"/>
          </a:xfrm>
        </p:spPr>
        <p:txBody>
          <a:bodyPr>
            <a:normAutofit/>
          </a:bodyPr>
          <a:lstStyle/>
          <a:p>
            <a:pPr algn="ctr"/>
            <a:r>
              <a:rPr lang="en-US" sz="4400" dirty="0">
                <a:solidFill>
                  <a:srgbClr val="F2FC67"/>
                </a:solidFill>
              </a:rPr>
              <a:t>Prepare: </a:t>
            </a:r>
          </a:p>
        </p:txBody>
      </p:sp>
    </p:spTree>
    <p:extLst>
      <p:ext uri="{BB962C8B-B14F-4D97-AF65-F5344CB8AC3E}">
        <p14:creationId xmlns:p14="http://schemas.microsoft.com/office/powerpoint/2010/main" val="3026783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contenu 2">
            <a:extLst>
              <a:ext uri="{FF2B5EF4-FFF2-40B4-BE49-F238E27FC236}">
                <a16:creationId xmlns:a16="http://schemas.microsoft.com/office/drawing/2014/main" id="{059B4ED3-749F-9B7F-3465-EFD135888FDF}"/>
              </a:ext>
            </a:extLst>
          </p:cNvPr>
          <p:cNvSpPr>
            <a:spLocks noGrp="1"/>
          </p:cNvSpPr>
          <p:nvPr>
            <p:ph idx="1"/>
          </p:nvPr>
        </p:nvSpPr>
        <p:spPr>
          <a:xfrm>
            <a:off x="3186841" y="224625"/>
            <a:ext cx="5818316" cy="1071438"/>
          </a:xfrm>
        </p:spPr>
        <p:txBody>
          <a:bodyPr>
            <a:normAutofit/>
          </a:bodyPr>
          <a:lstStyle/>
          <a:p>
            <a:pPr algn="ctr"/>
            <a:r>
              <a:rPr lang="en-US" sz="4400" dirty="0">
                <a:solidFill>
                  <a:srgbClr val="F2FC67"/>
                </a:solidFill>
              </a:rPr>
              <a:t>Prepare: </a:t>
            </a:r>
          </a:p>
        </p:txBody>
      </p:sp>
      <p:pic>
        <p:nvPicPr>
          <p:cNvPr id="4" name="Image 3">
            <a:extLst>
              <a:ext uri="{FF2B5EF4-FFF2-40B4-BE49-F238E27FC236}">
                <a16:creationId xmlns:a16="http://schemas.microsoft.com/office/drawing/2014/main" id="{802FA0AE-78F3-0C39-EF33-2FDA7B857CC3}"/>
              </a:ext>
            </a:extLst>
          </p:cNvPr>
          <p:cNvPicPr>
            <a:picLocks noChangeAspect="1"/>
          </p:cNvPicPr>
          <p:nvPr/>
        </p:nvPicPr>
        <p:blipFill>
          <a:blip r:embed="rId2"/>
          <a:stretch>
            <a:fillRect/>
          </a:stretch>
        </p:blipFill>
        <p:spPr>
          <a:xfrm>
            <a:off x="536543" y="2873499"/>
            <a:ext cx="4157242" cy="3871194"/>
          </a:xfrm>
          <a:prstGeom prst="rect">
            <a:avLst/>
          </a:prstGeom>
        </p:spPr>
      </p:pic>
      <p:sp>
        <p:nvSpPr>
          <p:cNvPr id="6" name="Titre 5">
            <a:extLst>
              <a:ext uri="{FF2B5EF4-FFF2-40B4-BE49-F238E27FC236}">
                <a16:creationId xmlns:a16="http://schemas.microsoft.com/office/drawing/2014/main" id="{0DA1ACD6-0740-AE31-C01D-6DF155EAA424}"/>
              </a:ext>
            </a:extLst>
          </p:cNvPr>
          <p:cNvSpPr>
            <a:spLocks noGrp="1"/>
          </p:cNvSpPr>
          <p:nvPr>
            <p:ph type="title"/>
          </p:nvPr>
        </p:nvSpPr>
        <p:spPr>
          <a:xfrm>
            <a:off x="1748672" y="1802061"/>
            <a:ext cx="1732984" cy="1071438"/>
          </a:xfrm>
        </p:spPr>
        <p:txBody>
          <a:bodyPr>
            <a:normAutofit/>
          </a:bodyPr>
          <a:lstStyle/>
          <a:p>
            <a:pPr algn="ctr"/>
            <a:r>
              <a:rPr lang="en-US" sz="1600" u="sng" cap="none" dirty="0">
                <a:solidFill>
                  <a:srgbClr val="F2FC67"/>
                </a:solidFill>
              </a:rPr>
              <a:t>Data Selection:</a:t>
            </a:r>
            <a:endParaRPr lang="fr-FR" sz="1600" dirty="0">
              <a:solidFill>
                <a:srgbClr val="F2FC67"/>
              </a:solidFill>
            </a:endParaRPr>
          </a:p>
        </p:txBody>
      </p:sp>
      <p:sp>
        <p:nvSpPr>
          <p:cNvPr id="7" name="Titre 5">
            <a:extLst>
              <a:ext uri="{FF2B5EF4-FFF2-40B4-BE49-F238E27FC236}">
                <a16:creationId xmlns:a16="http://schemas.microsoft.com/office/drawing/2014/main" id="{BBF52481-73E7-E415-F15E-1405C38388FA}"/>
              </a:ext>
            </a:extLst>
          </p:cNvPr>
          <p:cNvSpPr txBox="1">
            <a:spLocks/>
          </p:cNvSpPr>
          <p:nvPr/>
        </p:nvSpPr>
        <p:spPr>
          <a:xfrm>
            <a:off x="6238570" y="1802061"/>
            <a:ext cx="5818316" cy="107143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u="sng" cap="none" dirty="0">
                <a:solidFill>
                  <a:srgbClr val="F2FC67"/>
                </a:solidFill>
              </a:rPr>
              <a:t>Delete useless information and combine data into 1 fille:</a:t>
            </a:r>
            <a:endParaRPr lang="fr-FR" sz="1600" u="sng" dirty="0">
              <a:solidFill>
                <a:srgbClr val="F2FC67"/>
              </a:solidFill>
            </a:endParaRPr>
          </a:p>
        </p:txBody>
      </p:sp>
      <p:pic>
        <p:nvPicPr>
          <p:cNvPr id="9" name="Image 8">
            <a:extLst>
              <a:ext uri="{FF2B5EF4-FFF2-40B4-BE49-F238E27FC236}">
                <a16:creationId xmlns:a16="http://schemas.microsoft.com/office/drawing/2014/main" id="{ADA2F74C-BAD8-C83C-E1D6-F6D40FAE4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107" y="2873499"/>
            <a:ext cx="4157241" cy="3871193"/>
          </a:xfrm>
          <a:prstGeom prst="rect">
            <a:avLst/>
          </a:prstGeom>
        </p:spPr>
      </p:pic>
      <p:sp>
        <p:nvSpPr>
          <p:cNvPr id="10" name="Titre 5">
            <a:extLst>
              <a:ext uri="{FF2B5EF4-FFF2-40B4-BE49-F238E27FC236}">
                <a16:creationId xmlns:a16="http://schemas.microsoft.com/office/drawing/2014/main" id="{51AB8340-0AD7-551F-BBFA-12DDD2866383}"/>
              </a:ext>
            </a:extLst>
          </p:cNvPr>
          <p:cNvSpPr txBox="1">
            <a:spLocks/>
          </p:cNvSpPr>
          <p:nvPr/>
        </p:nvSpPr>
        <p:spPr>
          <a:xfrm>
            <a:off x="5372078" y="1064578"/>
            <a:ext cx="1732984" cy="107143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cap="none" dirty="0">
                <a:solidFill>
                  <a:schemeClr val="bg1"/>
                </a:solidFill>
                <a:latin typeface="Arial Black" panose="020B0A04020102020204" pitchFamily="34" charset="0"/>
              </a:rPr>
              <a:t>Tool:</a:t>
            </a:r>
          </a:p>
          <a:p>
            <a:pPr algn="ctr"/>
            <a:r>
              <a:rPr lang="en-US" sz="1600" cap="none" dirty="0">
                <a:solidFill>
                  <a:schemeClr val="bg1"/>
                </a:solidFill>
                <a:latin typeface="Arial Black" panose="020B0A04020102020204" pitchFamily="34" charset="0"/>
              </a:rPr>
              <a:t>Power Bi</a:t>
            </a:r>
          </a:p>
          <a:p>
            <a:pPr algn="ctr"/>
            <a:r>
              <a:rPr lang="en-US" sz="1600" cap="none" dirty="0">
                <a:solidFill>
                  <a:schemeClr val="bg1"/>
                </a:solidFill>
                <a:latin typeface="Arial Black" panose="020B0A04020102020204" pitchFamily="34" charset="0"/>
              </a:rPr>
              <a:t>Power Query</a:t>
            </a:r>
          </a:p>
        </p:txBody>
      </p:sp>
    </p:spTree>
    <p:extLst>
      <p:ext uri="{BB962C8B-B14F-4D97-AF65-F5344CB8AC3E}">
        <p14:creationId xmlns:p14="http://schemas.microsoft.com/office/powerpoint/2010/main" val="2091465032"/>
      </p:ext>
    </p:extLst>
  </p:cSld>
  <p:clrMapOvr>
    <a:masterClrMapping/>
  </p:clrMapOvr>
</p:sld>
</file>

<file path=ppt/theme/theme1.xml><?xml version="1.0" encoding="utf-8"?>
<a:theme xmlns:a="http://schemas.openxmlformats.org/drawingml/2006/main" name="Secteur">
  <a:themeElements>
    <a:clrScheme name="Bleu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cteu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eu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5042</TotalTime>
  <Words>3812</Words>
  <Application>Microsoft Office PowerPoint</Application>
  <PresentationFormat>Widescreen</PresentationFormat>
  <Paragraphs>75</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-apple-system</vt:lpstr>
      <vt:lpstr>Arial Black</vt:lpstr>
      <vt:lpstr>Calibri</vt:lpstr>
      <vt:lpstr>Century Gothic</vt:lpstr>
      <vt:lpstr>Georgia</vt:lpstr>
      <vt:lpstr>Times New Roman</vt:lpstr>
      <vt:lpstr>Wingdings 3</vt:lpstr>
      <vt:lpstr>Secteur</vt:lpstr>
      <vt:lpstr>PowerPoint Presentation</vt:lpstr>
      <vt:lpstr>A) Introduction      A.1) Characters of Cyclistic      A.2) Team 1) Ask      1.1) Identify the business task      1.2) Monero perspective      1.3) 3 Business question for the future marketing program      1.4) Stakeholders      1.5) Task      1.6) Objectives      1.7) Report Job 2) prepare      2.1) ROCC Check      2.2) Data Source      2.3) Data Selection      2.4) Delete useless information and combine data into 1 fille 3) process      3.1) Preparing the data      3.2) checking data      3.3) creating, adding data 4/5) analyze and Share      4.1) Some primer Statistical Calculating      4.2) Analysis       4.3) creating of graphic to visualize my data      4.4) dashboard 6) Act </vt:lpstr>
      <vt:lpstr>For my capstone project, I chose to work on the Cyclistic bike share analysis case study. In this project, I will be performing the tasks of a junior data analyst for the marketing team at Cyclistic, which is a bike-share company in Chicago.  To answer the key business questions, I will be using a structured approach consisting of the six primary data analysis steps taught in the course:   Ask, Prepare, Process, Analyze, Share And Act.  • Initial analysis of datasets provided by cyclistic using Power Bi. • Data cleaning, validation and exploration using Power Bi. • Documentation of code I use for Dax will be in this PowerPoint. • Data visualization using Power Bi. </vt:lpstr>
      <vt:lpstr>More than 5,800 bicycles and 600 docking stations can be found in the bike-share program Cyclistic.  By further providing reclining bikes, hand tricycles, and cargo bikes, Cyclistic distinguishes itself from the competition and broadens the appeal of bike sharing to riders with impairments and others who are unable to utilize a conventional two-wheeled bike.   About 8% of riders choose assistive bikes, whereas the majority ride standard bikes.  Although cyclists are more likely to ride for pleasure, about 30% also use them to get to work every day. </vt:lpstr>
      <vt:lpstr>Lily Moreno:  - The director of marketing and your manager.  - Moreno is responsible for the development of campaigns and initiatives to promote the bike-share program.    Cyclistic marketing analytics team:  A team of data analysts who are responsible for collecting, analyzing, and reporting data that helps guide Cyclistic marketing strategy.   Cyclistic executive team:  The notoriously detail-oriented executive team will decide whether to approve the recommended marketing program.</vt:lpstr>
      <vt:lpstr>This phase is where we identify, define and ask the right question to solve our data problem.  Identify the business task: Strategy to maximize the number of annual memberships by converting casual riders into annual riders.   Monero perspective: She believes company’s future success depends on maximizing the number of annual memberships.  She think rather than creating a marketing campaign targeting all new customers, there is a very good chance to convert casual riders into members.    3 Business question for the future marketing program: - How do annual members and casual riders use Cyclistic bikes differently? (Question I have to work) - Why would casual riders buy Cyclistic annual memberships?  - How can Cyclistic use digital media to influence casual riders to become members?  Stakeholders: Lily Moreno: The director of marketing and your manager. Cyclistic executive team: The notoriously detail-oriented executive team will decide whether to approve the recommended marketing program. Cyclistic marketing analytics team: A team of data analysts who are responsible for collecting, analyzing, and reporting data that helps guide Cyclistic marketing strategy.</vt:lpstr>
      <vt:lpstr>Task: Provide a data-driven approach to convert casual riders into annual members by analyzing the most recent  (2021) 12-month Cyclistic Customer Data, in order to understand how annual members and casual riders utilize Cyclistic bikes differently.  Objectives: - Organize the data to clearly spot trends about annual and casual riders. - Run a comprehensive analysis for finding the most optimized marketing strategy. - Create supporting visualizations to communicate the data.  Report Job: - A clear statement of the business task - A description of all data sources used - Documentation of any cleaning or manipulation of data - A summary of your analysis - Supporting visualizations and key findings - Your top three recommendations based on your analysis  </vt:lpstr>
      <vt:lpstr>In the prepare phase, we analyze the quality (ROCC) of the data and the limitations it has.  Data Source: - Data is contained in a public dataset which can be found at: https://divvy-tripdata.s3.amazonaws.com/index.html. - Data is provided by Motivate International Inc. under this license agreement. - Data was collected by the customers activity on Cyclistic but customers were kept anonymous they all were  issued a unique ID. - I are using the 2021 data since it is the most recent 12 month data available on the data set.  ROCC Check: - Reliable: High, the data has a very large size ( about 5 million rows on the trip_id column.) - Original: Low, the data is provided by a third-party called Motivate International Inc. - Comprehensive: High, the data has more traits than needed for this analysis. - Current: the data is 1 years old it is not the most up to date data but it isn’t outdated either. - Cited: Low, the data is collected from a third-party.</vt:lpstr>
      <vt:lpstr>Data Selection:</vt:lpstr>
      <vt:lpstr>This is the phase where the data is cleaned and transformed to be ready for analysis.  Preparing the data:  1) checking data: - Combined the 12 files into one power bi file(in power query). - Then i try to find if my data have empty row or error by using function (column quality). - I find that the column end_station_name and end_station_id have 1% of empty row and no error.      - Then i remove all empty row. - I check if columns have incorrect orthography. - I check individual columns for the assigned data type.    </vt:lpstr>
      <vt:lpstr> 2) creating, adding data: - Create a column named “ride_length” (select: ended_at - started_at) go (function: add columns/time/subtract).        • which calculates the time period length of each ride, and I do (function: transform/duration/total min) to transform time into min.        • After inspecting the columns, i find that it has negative value.        • I delete all negative value (after investigate what cause is) and filter the columns, greater or equal to 00:01:00. - I Create another column named “Day_of_week” to calculate the day of the week (i add +1, cause by default it starts at 0 to 6). - I add 3 columns for further analysis (months/start_time/4season). I close power query to start analyses and visualization step.</vt:lpstr>
      <vt:lpstr> at this phase I need to draw some conclusions based on the reliable facts and share my findings after getting different views.  1) Some primer Statistical Calculating: - Calculation of the mean, median, maximum value and Total value of the Ride_length columns in min. - Calculation of the mode of Day_of_week - Dax Code i use for mode calculation :    (power bi don’t have how to calculate      mode integrate like mean or median)            - I made some calculation for the others columns to have better understanding of my data. </vt:lpstr>
      <vt:lpstr>2) Analysis:      2.1) creating of graphic to visualize my data : - I use 2 Area Charts to have good idea of the average ride time for the 3 bike by each days and months for member vs casual users.          </vt:lpstr>
      <vt:lpstr>- I use  map charts to see with station are the more used for starting and end of the customer.               </vt:lpstr>
      <vt:lpstr>- I use Doughnut Charts, Pie Charts and Treemap to see how many annual /casual customer we have, and witch bike are the most used par customer in total min plus number of ride for 2021.                 - finally I create dashboard to have perfect idea of my data.</vt:lpstr>
      <vt:lpstr> 2.2) dashboard:   - I created 5 dashboards with different colors.  - The first one (Ahem) is the first dashboard I ever created.  - The second one (blue) is my favorite because I chose the color scheme myself and I love the color blue..  - the last one have color that match the logo.    </vt:lpstr>
      <vt:lpstr>PowerPoint Presentation</vt:lpstr>
      <vt:lpstr>PowerPoint Presentation</vt:lpstr>
      <vt:lpstr>PowerPoint Presentation</vt:lpstr>
      <vt:lpstr>PowerPoint Presentation</vt:lpstr>
      <vt:lpstr>PowerPoint Presentation</vt:lpstr>
      <vt:lpstr>PowerPoint Presentation</vt:lpstr>
      <vt:lpstr> 1) charts Analyze :   - The first graph shows that there are discrepancies between the average and sum for some months. For example, although the average rating for February is the highest, the sum of ratings for that month is the lowest among all the months in 2021.    - The days chart demonstrates that Sunday and Saturday have higher average ratings than the other days, and the fluctuations in ratings are less than those in the Sum chart.</vt:lpstr>
      <vt:lpstr>PowerPoint Presentation</vt:lpstr>
      <vt:lpstr> 3.1) charts Analyze :   - The first graph shows that the average and total for some months do not match. For example, in February, the average is highest but the total is lowest across all of 2021, similar to the trend observed for annual customers.    - The chart for days of the week reveals that Sunday and Saturday have higher average ratings compared to the other days. This trend is also observed in the chart for the total number of rides. However, there is more fluctuation in the charts for other metrics. </vt:lpstr>
      <vt:lpstr>PowerPoint Presentation</vt:lpstr>
      <vt:lpstr> 3.1) charts Analyze :  - This chart shows that the peak hours for bike rides are between 4:00 PM to 6:00 PM, with the highest number of rides and longest ride durations during this time.  - This suggests that this time period is the most popular for using our service.  - On the other hand, the chart also indicates that 3:00 AM and 4:00 AM are the least popular times for using our service, with very low numbers of rides during these hours. </vt:lpstr>
      <vt:lpstr>PowerPoint Presentation</vt:lpstr>
      <vt:lpstr> 3.1) charts Analyze:   - The first chart indicates that, overall, classic bikes have been the most utilized bike type this year, followed by docked bikes from January to September. - The second chart shows that, on average, docked bikes are by far the most popular, with usage rates more than three times those of other bike types.   </vt:lpstr>
      <vt:lpstr>PowerPoint Presentation</vt:lpstr>
      <vt:lpstr> 3.1) charts Analyze:   - The chart indicates that, the majority of ride start and end locations are within close proximity to the lake's coast.   </vt:lpstr>
      <vt:lpstr>PowerPoint Presentation</vt:lpstr>
      <vt:lpstr> 3.1) charts Analyze:   - The chart indicates that, in comparison to the chart for annual riders, the trips to the respective bike stations are more dispersed rather than concentrated at a few stations close to the lake. - However, stations close to the lake remain the most popular spots for rides. </vt:lpstr>
      <vt:lpstr>at this phase we will attempt to address the issue raised by the query in this clause and present our findings (data-driven decision).   Summary: 1.1) some discovery:  - We found that 55% (2.5 million) of our riders are casual riders, while 45% (2.3 million) are annual riders, representing a 5% difference between the two. Casual riders utilize the bikes more in terms of time, with 71% on average, 66% in total, and 97% riding duration in 2021, but they take 10% fewer rides than annual riders.  - When examining the times that people accessed our service throughout the day, week, and month, we found that:              Days: The most used times are 16:00, 17:00, and 18:00,                          while the least used times are 03:00 and 04:00.              Week: The most used days are Sunday and Saturday (weekends),                          while the least used days are Tuesday and Wednesday.              months : The most used months are June and July (the summer season)                             while the least used months are January and February (the winter season)     </vt:lpstr>
      <vt:lpstr>1.1) some discovery:  - Annual clients have an average ride duration of 13.18 minutes and a total of 33.5 million minutes ridden over all the years analyzed, while casual clients have an average ride duration of 32.51 minutes and a total of 66.6 million minutes ridden.  -  We observed that the curve of the total ride duration for annual clients remains relatively stable throughout the week, while for casual clients, there is a significant spike in ride duration, up to two times greater, on weekends.  -  We discovered that the most commonly used bike type for both client categories is the classic bike.  -  Looking at the map chart, we found that while there are differences in the distribution of casual and annual customers, most customers are concentrated around the lake area and the downtown core of Chicago.      </vt:lpstr>
      <vt:lpstr>1.2) answer for: How do annual members and casual riders use Cyclistic bikes differently?     - Casual riders use the bikes for longer periods of time on average and in total, but take fewer rides compared to annual members.  - Casual riders tend to use the bikes more on weekends, with ride times that can be twice as long as during weekdays. Annual members' ride times are generally more consistent throughout the week.                   - One possible explanation for this is that casual riders may have more free time on weekends to        engage in leisure activities, while annual members may be using the bikes more for regular commuting to work or school  - Annual members are more likely to be concentrated around the Lake area and downtown Chicago, while casual riders are more spread out throughout the city.      </vt:lpstr>
      <vt:lpstr>- For casual clients, the highest number of rides occur in June and July, which are only 2 months, but for annual clients, the highest number of rides occur in June, July, August, and September, which are 4 months.                - This seasonal fluctuation could be due to weather conditions. For instance, when it's cold outside, we tend to have fewer clients, and the opposite is true when the weather gets warmer.                - Since Chicago received 30.7 million visitors in 2021, there is a high probability that some of our clients are tourists or families enjoying a day at the beach.  - Annual clients tend to use classic bikes more frequently throughout the year with higher scores. For casual clients, the same applies except for two things: docked bikes are the most used in April and May, and docked bikes have the highest average time.     </vt:lpstr>
      <vt:lpstr>1.3) Recommendations: To increasing the number of rider membership by converting casual riders into annual members :   - It is difficult to give a very sharp recommendation since we don't have all the data or well-detailed information, such as how the casual clients became annual members. However, we can make some speculations based on the facts we have.  - More than half of the riders are already members, indicating that the company has already sustained some level of loyalty among its bike users. Therefore, the company has a chance to convert more casual riders into members.  - Since we know weekends, summer days, and holidays are the best days to ride, we can ask the marketing team to target these days, especially during the spring and summer months.  - Since casual riders use our service a lot over time, we can offer subscription reductions on longer journeys, or set up a point system where the more you use our service, the more points you will have. At the end of the month or year, these points can be exchanged for a gift or more days with our service.      </vt:lpstr>
      <vt:lpstr>- Propose an application that tracks and displays the number of calories burned or money saved by using our service instead of conventional means of transport at the end of every month and year.  - Loyalty program: Implement a loyalty program for casual riders that offers incentives for frequent use, such as discounts or exclusive offers. This will encourage them to use the service more frequently and increase the likelihood of them becoming annual members.  - Offer new subscribers a free month to incentivize them to try out our service and potentially become long-term customers.  - Develop microtargeted offers that are customized and delivered to specific segments of our consumer base, to maximize the effectiveness of our promotions.  - Integrate gaming elements into our brand strategy to make our service more engaging and enjoyable for customers, thereby increasing customer loyalty and satisfaction.</vt:lpstr>
      <vt:lpstr>Stupid Recommendations: 😊  - We could collaborate with a health food company and provide discounts to new customers based on the duration of bike usage or the number of calories burned. This could position us as a company that values the health and wellbeing of our customers. 😊  -We could emphasize the environmental benefits of using bikes, such as reducing global warming and preserving nature. This could appeal to environmentally conscious individuals and help establish us as an eco-friendly company. 😊  - Another option is to highlight the safety and reduced stress on animals compared to cars, which could attract animal lovers and position us as an animal-friendly company. 😊  - Targeting the most visited locations such as metro stations, airports or popular tourist spots could help us reach a wider audience and increase brand awareness. 😊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mehdi chaibat</dc:creator>
  <cp:lastModifiedBy>mehdi chaibat</cp:lastModifiedBy>
  <cp:revision>27</cp:revision>
  <dcterms:created xsi:type="dcterms:W3CDTF">2022-08-10T17:46:16Z</dcterms:created>
  <dcterms:modified xsi:type="dcterms:W3CDTF">2023-05-11T09:47:06Z</dcterms:modified>
</cp:coreProperties>
</file>